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23" r:id="rId6"/>
    <p:sldMasterId id="2147484528" r:id="rId7"/>
    <p:sldMasterId id="2147484532" r:id="rId8"/>
    <p:sldMasterId id="2147484543" r:id="rId9"/>
    <p:sldMasterId id="2147484547" r:id="rId10"/>
    <p:sldMasterId id="2147484552" r:id="rId11"/>
  </p:sldMasterIdLst>
  <p:notesMasterIdLst>
    <p:notesMasterId r:id="rId68"/>
  </p:notesMasterIdLst>
  <p:handoutMasterIdLst>
    <p:handoutMasterId r:id="rId69"/>
  </p:handoutMasterIdLst>
  <p:sldIdLst>
    <p:sldId id="1633" r:id="rId12"/>
    <p:sldId id="1634" r:id="rId13"/>
    <p:sldId id="1636" r:id="rId14"/>
    <p:sldId id="1564" r:id="rId15"/>
    <p:sldId id="1637" r:id="rId16"/>
    <p:sldId id="1565" r:id="rId17"/>
    <p:sldId id="1566" r:id="rId18"/>
    <p:sldId id="1567" r:id="rId19"/>
    <p:sldId id="1570" r:id="rId20"/>
    <p:sldId id="1571" r:id="rId21"/>
    <p:sldId id="1572" r:id="rId22"/>
    <p:sldId id="1573" r:id="rId23"/>
    <p:sldId id="1574" r:id="rId24"/>
    <p:sldId id="1575" r:id="rId25"/>
    <p:sldId id="1576" r:id="rId26"/>
    <p:sldId id="1577" r:id="rId27"/>
    <p:sldId id="1578" r:id="rId28"/>
    <p:sldId id="1579" r:id="rId29"/>
    <p:sldId id="1580" r:id="rId30"/>
    <p:sldId id="1581" r:id="rId31"/>
    <p:sldId id="1584" r:id="rId32"/>
    <p:sldId id="1582" r:id="rId33"/>
    <p:sldId id="1638" r:id="rId34"/>
    <p:sldId id="1619" r:id="rId35"/>
    <p:sldId id="1627" r:id="rId36"/>
    <p:sldId id="1626" r:id="rId37"/>
    <p:sldId id="1632" r:id="rId38"/>
    <p:sldId id="1639" r:id="rId39"/>
    <p:sldId id="1620" r:id="rId40"/>
    <p:sldId id="1591" r:id="rId41"/>
    <p:sldId id="1593" r:id="rId42"/>
    <p:sldId id="1595" r:id="rId43"/>
    <p:sldId id="1640" r:id="rId44"/>
    <p:sldId id="1621" r:id="rId45"/>
    <p:sldId id="1597" r:id="rId46"/>
    <p:sldId id="1604" r:id="rId47"/>
    <p:sldId id="1630" r:id="rId48"/>
    <p:sldId id="1622" r:id="rId49"/>
    <p:sldId id="1628" r:id="rId50"/>
    <p:sldId id="1610" r:id="rId51"/>
    <p:sldId id="1631" r:id="rId52"/>
    <p:sldId id="1598" r:id="rId53"/>
    <p:sldId id="1602" r:id="rId54"/>
    <p:sldId id="1641" r:id="rId55"/>
    <p:sldId id="1623" r:id="rId56"/>
    <p:sldId id="1612" r:id="rId57"/>
    <p:sldId id="1613" r:id="rId58"/>
    <p:sldId id="1642" r:id="rId59"/>
    <p:sldId id="1624" r:id="rId60"/>
    <p:sldId id="1629" r:id="rId61"/>
    <p:sldId id="1614" r:id="rId62"/>
    <p:sldId id="1616" r:id="rId63"/>
    <p:sldId id="1617" r:id="rId64"/>
    <p:sldId id="1643" r:id="rId65"/>
    <p:sldId id="1618" r:id="rId66"/>
    <p:sldId id="1547" r:id="rId6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E6E6E6"/>
    <a:srgbClr val="FFFFFF"/>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16" autoAdjust="0"/>
    <p:restoredTop sz="67301" autoAdjust="0"/>
  </p:normalViewPr>
  <p:slideViewPr>
    <p:cSldViewPr>
      <p:cViewPr varScale="1">
        <p:scale>
          <a:sx n="79" d="100"/>
          <a:sy n="79" d="100"/>
        </p:scale>
        <p:origin x="1212" y="102"/>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70" d="100"/>
        <a:sy n="70" d="100"/>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49946-65E5-4BF7-A21C-97F4C6DD0503}" type="doc">
      <dgm:prSet loTypeId="urn:microsoft.com/office/officeart/2005/8/layout/hierarchy5" loCatId="hierarchy" qsTypeId="urn:microsoft.com/office/officeart/2005/8/quickstyle/simple2" qsCatId="simple" csTypeId="urn:microsoft.com/office/officeart/2005/8/colors/accent0_2" csCatId="mainScheme" phldr="1"/>
      <dgm:spPr/>
      <dgm:t>
        <a:bodyPr/>
        <a:lstStyle/>
        <a:p>
          <a:endParaRPr lang="en-US"/>
        </a:p>
      </dgm:t>
    </dgm:pt>
    <dgm:pt modelId="{B4EAB571-F90F-48F5-8537-FA33C4D530C5}">
      <dgm:prSet phldrT="[Text]"/>
      <dgm:spPr/>
      <dgm:t>
        <a:bodyPr/>
        <a:lstStyle/>
        <a:p>
          <a:r>
            <a:rPr lang="en-US" dirty="0"/>
            <a:t>Advanced Analytics</a:t>
          </a:r>
        </a:p>
      </dgm:t>
    </dgm:pt>
    <dgm:pt modelId="{13316FDA-460B-460E-A931-3A193C2508FA}" type="parTrans" cxnId="{26D885B5-D577-4BE4-BD8B-837A8A031792}">
      <dgm:prSet/>
      <dgm:spPr/>
      <dgm:t>
        <a:bodyPr/>
        <a:lstStyle/>
        <a:p>
          <a:endParaRPr lang="en-US"/>
        </a:p>
      </dgm:t>
    </dgm:pt>
    <dgm:pt modelId="{BE033AAB-1245-4280-BCF9-307BEA09E11A}" type="sibTrans" cxnId="{26D885B5-D577-4BE4-BD8B-837A8A031792}">
      <dgm:prSet/>
      <dgm:spPr/>
      <dgm:t>
        <a:bodyPr/>
        <a:lstStyle/>
        <a:p>
          <a:endParaRPr lang="en-US"/>
        </a:p>
      </dgm:t>
    </dgm:pt>
    <dgm:pt modelId="{D8D314A6-24E4-4063-B1DF-198FA6E828BB}" type="asst">
      <dgm:prSet phldrT="[Text]"/>
      <dgm:spPr/>
      <dgm:t>
        <a:bodyPr/>
        <a:lstStyle/>
        <a:p>
          <a:r>
            <a:rPr lang="en-US" dirty="0"/>
            <a:t>Data Fundamentals</a:t>
          </a:r>
        </a:p>
      </dgm:t>
    </dgm:pt>
    <dgm:pt modelId="{ED7A6E10-F7BC-452E-AED0-727BB7D61F73}" type="parTrans" cxnId="{23F972BE-B5B4-44F2-A6CB-74C2F1227340}">
      <dgm:prSet/>
      <dgm:spPr/>
      <dgm:t>
        <a:bodyPr/>
        <a:lstStyle/>
        <a:p>
          <a:endParaRPr lang="en-US"/>
        </a:p>
      </dgm:t>
    </dgm:pt>
    <dgm:pt modelId="{2CBA4B69-5E76-4A8B-B997-E4E8CFA4152E}" type="sibTrans" cxnId="{23F972BE-B5B4-44F2-A6CB-74C2F1227340}">
      <dgm:prSet/>
      <dgm:spPr/>
      <dgm:t>
        <a:bodyPr/>
        <a:lstStyle/>
        <a:p>
          <a:endParaRPr lang="en-US"/>
        </a:p>
      </dgm:t>
    </dgm:pt>
    <dgm:pt modelId="{DA255390-EAB5-4057-81CB-BB00B0BB2721}">
      <dgm:prSet phldrT="[Text]"/>
      <dgm:spPr/>
      <dgm:t>
        <a:bodyPr/>
        <a:lstStyle/>
        <a:p>
          <a:r>
            <a:rPr lang="en-US" dirty="0"/>
            <a:t>Data Science</a:t>
          </a:r>
        </a:p>
      </dgm:t>
    </dgm:pt>
    <dgm:pt modelId="{886973EE-9CC9-4B45-9B4E-2A335DEC0D4B}" type="parTrans" cxnId="{DFC7C81E-7958-41CC-8C14-DA507E9F58B7}">
      <dgm:prSet/>
      <dgm:spPr/>
      <dgm:t>
        <a:bodyPr/>
        <a:lstStyle/>
        <a:p>
          <a:endParaRPr lang="en-US"/>
        </a:p>
      </dgm:t>
    </dgm:pt>
    <dgm:pt modelId="{F9B6566E-30CD-4CB6-964D-A6320D767680}" type="sibTrans" cxnId="{DFC7C81E-7958-41CC-8C14-DA507E9F58B7}">
      <dgm:prSet/>
      <dgm:spPr/>
      <dgm:t>
        <a:bodyPr/>
        <a:lstStyle/>
        <a:p>
          <a:endParaRPr lang="en-US"/>
        </a:p>
      </dgm:t>
    </dgm:pt>
    <dgm:pt modelId="{9ACF94FA-C580-421A-85F7-F34819A20345}">
      <dgm:prSet phldrT="[Text]"/>
      <dgm:spPr/>
      <dgm:t>
        <a:bodyPr/>
        <a:lstStyle/>
        <a:p>
          <a:r>
            <a:rPr lang="en-US" dirty="0"/>
            <a:t>Machine Learning</a:t>
          </a:r>
        </a:p>
      </dgm:t>
    </dgm:pt>
    <dgm:pt modelId="{1158FC1E-3ED2-4B41-977A-2A3E493EFA63}" type="parTrans" cxnId="{85A4D79C-D1C1-417D-B15B-9EC21DAF9014}">
      <dgm:prSet/>
      <dgm:spPr/>
      <dgm:t>
        <a:bodyPr/>
        <a:lstStyle/>
        <a:p>
          <a:endParaRPr lang="en-US"/>
        </a:p>
      </dgm:t>
    </dgm:pt>
    <dgm:pt modelId="{910122D0-B40F-462F-BD77-ABF976452305}" type="sibTrans" cxnId="{85A4D79C-D1C1-417D-B15B-9EC21DAF9014}">
      <dgm:prSet/>
      <dgm:spPr/>
      <dgm:t>
        <a:bodyPr/>
        <a:lstStyle/>
        <a:p>
          <a:endParaRPr lang="en-US"/>
        </a:p>
      </dgm:t>
    </dgm:pt>
    <dgm:pt modelId="{C3D659FD-9ABD-49D1-8D25-07DD6DD84E73}">
      <dgm:prSet phldrT="[Text]"/>
      <dgm:spPr/>
      <dgm:t>
        <a:bodyPr/>
        <a:lstStyle/>
        <a:p>
          <a:r>
            <a:rPr lang="en-US" dirty="0"/>
            <a:t>Artificial Intelligence</a:t>
          </a:r>
        </a:p>
      </dgm:t>
    </dgm:pt>
    <dgm:pt modelId="{273E0706-8CAB-4056-B83E-9B581368A5CD}" type="parTrans" cxnId="{F3D1320F-E637-466F-9235-CCD0F976E6C5}">
      <dgm:prSet/>
      <dgm:spPr/>
      <dgm:t>
        <a:bodyPr/>
        <a:lstStyle/>
        <a:p>
          <a:endParaRPr lang="en-US"/>
        </a:p>
      </dgm:t>
    </dgm:pt>
    <dgm:pt modelId="{C775ECE4-D7BA-46D0-9560-D3D0A269AD67}" type="sibTrans" cxnId="{F3D1320F-E637-466F-9235-CCD0F976E6C5}">
      <dgm:prSet/>
      <dgm:spPr/>
      <dgm:t>
        <a:bodyPr/>
        <a:lstStyle/>
        <a:p>
          <a:endParaRPr lang="en-US"/>
        </a:p>
      </dgm:t>
    </dgm:pt>
    <dgm:pt modelId="{23C2D318-0129-4B1D-BE2A-7D2EFA42C95B}">
      <dgm:prSet phldrT="[Text]"/>
      <dgm:spPr/>
      <dgm:t>
        <a:bodyPr/>
        <a:lstStyle/>
        <a:p>
          <a:r>
            <a:rPr lang="en-US" dirty="0"/>
            <a:t>Deep Learning</a:t>
          </a:r>
        </a:p>
      </dgm:t>
    </dgm:pt>
    <dgm:pt modelId="{CA7F499C-5A28-497A-A15A-BB16D7CA27AB}" type="parTrans" cxnId="{751655DF-8D24-46AA-9ACA-5D4CFF938242}">
      <dgm:prSet/>
      <dgm:spPr/>
      <dgm:t>
        <a:bodyPr/>
        <a:lstStyle/>
        <a:p>
          <a:endParaRPr lang="en-US"/>
        </a:p>
      </dgm:t>
    </dgm:pt>
    <dgm:pt modelId="{CDF2722B-D2D6-438F-AB21-5EE4B1CA7F28}" type="sibTrans" cxnId="{751655DF-8D24-46AA-9ACA-5D4CFF938242}">
      <dgm:prSet/>
      <dgm:spPr/>
      <dgm:t>
        <a:bodyPr/>
        <a:lstStyle/>
        <a:p>
          <a:endParaRPr lang="en-US"/>
        </a:p>
      </dgm:t>
    </dgm:pt>
    <dgm:pt modelId="{2B3D4D0E-1F3A-4509-8F57-865093D00766}" type="asst">
      <dgm:prSet phldrT="[Text]"/>
      <dgm:spPr/>
      <dgm:t>
        <a:bodyPr/>
        <a:lstStyle/>
        <a:p>
          <a:r>
            <a:rPr lang="en-US" dirty="0"/>
            <a:t>Data Storage and Processing</a:t>
          </a:r>
        </a:p>
      </dgm:t>
    </dgm:pt>
    <dgm:pt modelId="{AE8D6080-4ED1-4F1B-B3A6-9EA923C49B26}" type="parTrans" cxnId="{2822773E-B9DB-4147-969E-DBF19333A8A4}">
      <dgm:prSet/>
      <dgm:spPr/>
      <dgm:t>
        <a:bodyPr/>
        <a:lstStyle/>
        <a:p>
          <a:endParaRPr lang="en-US"/>
        </a:p>
      </dgm:t>
    </dgm:pt>
    <dgm:pt modelId="{3FF758CF-3B4A-47E4-B558-5EC639659083}" type="sibTrans" cxnId="{2822773E-B9DB-4147-969E-DBF19333A8A4}">
      <dgm:prSet/>
      <dgm:spPr/>
      <dgm:t>
        <a:bodyPr/>
        <a:lstStyle/>
        <a:p>
          <a:endParaRPr lang="en-US"/>
        </a:p>
      </dgm:t>
    </dgm:pt>
    <dgm:pt modelId="{1A080261-89C7-4489-899E-85A2FCBB9ED5}" type="asst">
      <dgm:prSet phldrT="[Text]"/>
      <dgm:spPr/>
      <dgm:t>
        <a:bodyPr/>
        <a:lstStyle/>
        <a:p>
          <a:r>
            <a:rPr lang="en-US" dirty="0"/>
            <a:t>Reporting</a:t>
          </a:r>
        </a:p>
      </dgm:t>
    </dgm:pt>
    <dgm:pt modelId="{8DDDCF75-B0E1-4F1A-99D3-5242E3C6CE60}" type="parTrans" cxnId="{FDA748B2-3AF7-4514-8D85-01160BCC9DBA}">
      <dgm:prSet/>
      <dgm:spPr/>
      <dgm:t>
        <a:bodyPr/>
        <a:lstStyle/>
        <a:p>
          <a:endParaRPr lang="en-US"/>
        </a:p>
      </dgm:t>
    </dgm:pt>
    <dgm:pt modelId="{2341075D-0694-442A-B53C-B1B2802F0C89}" type="sibTrans" cxnId="{FDA748B2-3AF7-4514-8D85-01160BCC9DBA}">
      <dgm:prSet/>
      <dgm:spPr/>
      <dgm:t>
        <a:bodyPr/>
        <a:lstStyle/>
        <a:p>
          <a:endParaRPr lang="en-US"/>
        </a:p>
      </dgm:t>
    </dgm:pt>
    <dgm:pt modelId="{14A43343-DE6C-4A23-AB10-CBE58673E73E}">
      <dgm:prSet phldrT="[Text]"/>
      <dgm:spPr/>
      <dgm:t>
        <a:bodyPr/>
        <a:lstStyle/>
        <a:p>
          <a:r>
            <a:rPr lang="en-US" dirty="0"/>
            <a:t>Business Intelligence</a:t>
          </a:r>
        </a:p>
      </dgm:t>
    </dgm:pt>
    <dgm:pt modelId="{266B34CE-B032-488A-A7D4-B5650A741C2E}" type="parTrans" cxnId="{77B513A4-1C2F-4D28-8BB6-36C35A982FD1}">
      <dgm:prSet/>
      <dgm:spPr/>
      <dgm:t>
        <a:bodyPr/>
        <a:lstStyle/>
        <a:p>
          <a:endParaRPr lang="en-US"/>
        </a:p>
      </dgm:t>
    </dgm:pt>
    <dgm:pt modelId="{D7DFF716-5BDA-4B9C-858F-8D927E8F518E}" type="sibTrans" cxnId="{77B513A4-1C2F-4D28-8BB6-36C35A982FD1}">
      <dgm:prSet/>
      <dgm:spPr/>
      <dgm:t>
        <a:bodyPr/>
        <a:lstStyle/>
        <a:p>
          <a:endParaRPr lang="en-US"/>
        </a:p>
      </dgm:t>
    </dgm:pt>
    <dgm:pt modelId="{B1C0388E-AFEF-47F0-902D-46F4E0AC8350}" type="asst">
      <dgm:prSet phldrT="[Text]"/>
      <dgm:spPr/>
      <dgm:t>
        <a:bodyPr/>
        <a:lstStyle/>
        <a:p>
          <a:r>
            <a:rPr lang="en-US" dirty="0"/>
            <a:t>Data Query</a:t>
          </a:r>
        </a:p>
      </dgm:t>
    </dgm:pt>
    <dgm:pt modelId="{55633CB2-D82A-464E-A419-1F6B0BD1EAA0}" type="parTrans" cxnId="{87174B22-106A-421D-88EE-A972BF5679A5}">
      <dgm:prSet/>
      <dgm:spPr/>
      <dgm:t>
        <a:bodyPr/>
        <a:lstStyle/>
        <a:p>
          <a:endParaRPr lang="en-US"/>
        </a:p>
      </dgm:t>
    </dgm:pt>
    <dgm:pt modelId="{0C6D2249-2FC7-4BF7-BB61-66EC0199605E}" type="sibTrans" cxnId="{87174B22-106A-421D-88EE-A972BF5679A5}">
      <dgm:prSet/>
      <dgm:spPr/>
      <dgm:t>
        <a:bodyPr/>
        <a:lstStyle/>
        <a:p>
          <a:endParaRPr lang="en-US"/>
        </a:p>
      </dgm:t>
    </dgm:pt>
    <dgm:pt modelId="{D5B50441-5EB0-4D7F-B4E7-9A2B937CBC4A}" type="pres">
      <dgm:prSet presAssocID="{CBA49946-65E5-4BF7-A21C-97F4C6DD0503}" presName="mainComposite" presStyleCnt="0">
        <dgm:presLayoutVars>
          <dgm:chPref val="1"/>
          <dgm:dir/>
          <dgm:animOne val="branch"/>
          <dgm:animLvl val="lvl"/>
          <dgm:resizeHandles val="exact"/>
        </dgm:presLayoutVars>
      </dgm:prSet>
      <dgm:spPr/>
    </dgm:pt>
    <dgm:pt modelId="{FB6CC2D5-FD67-4365-8421-C1847DECE834}" type="pres">
      <dgm:prSet presAssocID="{CBA49946-65E5-4BF7-A21C-97F4C6DD0503}" presName="hierFlow" presStyleCnt="0"/>
      <dgm:spPr/>
    </dgm:pt>
    <dgm:pt modelId="{9342A01E-B036-408A-ACEC-B8F11AC6A764}" type="pres">
      <dgm:prSet presAssocID="{CBA49946-65E5-4BF7-A21C-97F4C6DD0503}" presName="hierChild1" presStyleCnt="0">
        <dgm:presLayoutVars>
          <dgm:chPref val="1"/>
          <dgm:animOne val="branch"/>
          <dgm:animLvl val="lvl"/>
        </dgm:presLayoutVars>
      </dgm:prSet>
      <dgm:spPr/>
    </dgm:pt>
    <dgm:pt modelId="{2BC50118-F80F-4FB6-8F47-33D5A81065D5}" type="pres">
      <dgm:prSet presAssocID="{B4EAB571-F90F-48F5-8537-FA33C4D530C5}" presName="Name17" presStyleCnt="0"/>
      <dgm:spPr/>
    </dgm:pt>
    <dgm:pt modelId="{7199744C-0298-4E66-9798-9D2B4441D4ED}" type="pres">
      <dgm:prSet presAssocID="{B4EAB571-F90F-48F5-8537-FA33C4D530C5}" presName="level1Shape" presStyleLbl="node0" presStyleIdx="0" presStyleCnt="1">
        <dgm:presLayoutVars>
          <dgm:chPref val="3"/>
        </dgm:presLayoutVars>
      </dgm:prSet>
      <dgm:spPr/>
    </dgm:pt>
    <dgm:pt modelId="{F70D3EA9-9537-486D-A4B7-B9A40D444062}" type="pres">
      <dgm:prSet presAssocID="{B4EAB571-F90F-48F5-8537-FA33C4D530C5}" presName="hierChild2" presStyleCnt="0"/>
      <dgm:spPr/>
    </dgm:pt>
    <dgm:pt modelId="{427A2433-FB0E-4E6F-9E92-44129B618DEC}" type="pres">
      <dgm:prSet presAssocID="{ED7A6E10-F7BC-452E-AED0-727BB7D61F73}" presName="Name25" presStyleLbl="parChTrans1D2" presStyleIdx="0" presStyleCnt="3"/>
      <dgm:spPr/>
    </dgm:pt>
    <dgm:pt modelId="{10F8B28B-209D-4DB4-ABD3-A960D5374FAE}" type="pres">
      <dgm:prSet presAssocID="{ED7A6E10-F7BC-452E-AED0-727BB7D61F73}" presName="connTx" presStyleLbl="parChTrans1D2" presStyleIdx="0" presStyleCnt="3"/>
      <dgm:spPr/>
    </dgm:pt>
    <dgm:pt modelId="{BCE68A70-0A25-46D9-ABBC-2C1DC07E5DCB}" type="pres">
      <dgm:prSet presAssocID="{D8D314A6-24E4-4063-B1DF-198FA6E828BB}" presName="Name30" presStyleCnt="0"/>
      <dgm:spPr/>
    </dgm:pt>
    <dgm:pt modelId="{95FAF00C-D4EA-4E6F-AAA6-FA0369C9D0EC}" type="pres">
      <dgm:prSet presAssocID="{D8D314A6-24E4-4063-B1DF-198FA6E828BB}" presName="level2Shape" presStyleLbl="asst1" presStyleIdx="0" presStyleCnt="4"/>
      <dgm:spPr/>
    </dgm:pt>
    <dgm:pt modelId="{0FAA3711-E0C0-4701-87EC-95F5EF149B83}" type="pres">
      <dgm:prSet presAssocID="{D8D314A6-24E4-4063-B1DF-198FA6E828BB}" presName="hierChild3" presStyleCnt="0"/>
      <dgm:spPr/>
    </dgm:pt>
    <dgm:pt modelId="{8768890E-2D95-4AEB-881E-77D299180E28}" type="pres">
      <dgm:prSet presAssocID="{AE8D6080-4ED1-4F1B-B3A6-9EA923C49B26}" presName="Name25" presStyleLbl="parChTrans1D3" presStyleIdx="0" presStyleCnt="4"/>
      <dgm:spPr/>
    </dgm:pt>
    <dgm:pt modelId="{70439F39-560A-4093-8F4E-9378195B1CB3}" type="pres">
      <dgm:prSet presAssocID="{AE8D6080-4ED1-4F1B-B3A6-9EA923C49B26}" presName="connTx" presStyleLbl="parChTrans1D3" presStyleIdx="0" presStyleCnt="4"/>
      <dgm:spPr/>
    </dgm:pt>
    <dgm:pt modelId="{B9232B32-98A1-4BF3-9B8D-0563479A18CC}" type="pres">
      <dgm:prSet presAssocID="{2B3D4D0E-1F3A-4509-8F57-865093D00766}" presName="Name30" presStyleCnt="0"/>
      <dgm:spPr/>
    </dgm:pt>
    <dgm:pt modelId="{9BD4918B-0B9C-4C03-8B29-E4C3A2038D6E}" type="pres">
      <dgm:prSet presAssocID="{2B3D4D0E-1F3A-4509-8F57-865093D00766}" presName="level2Shape" presStyleLbl="asst1" presStyleIdx="1" presStyleCnt="4"/>
      <dgm:spPr/>
    </dgm:pt>
    <dgm:pt modelId="{DBC71CFE-7CCC-42E5-8268-560EB53CD397}" type="pres">
      <dgm:prSet presAssocID="{2B3D4D0E-1F3A-4509-8F57-865093D00766}" presName="hierChild3" presStyleCnt="0"/>
      <dgm:spPr/>
    </dgm:pt>
    <dgm:pt modelId="{416E7764-D84F-4D79-BA33-92B85CB5C0A7}" type="pres">
      <dgm:prSet presAssocID="{8DDDCF75-B0E1-4F1A-99D3-5242E3C6CE60}" presName="Name25" presStyleLbl="parChTrans1D3" presStyleIdx="1" presStyleCnt="4"/>
      <dgm:spPr/>
    </dgm:pt>
    <dgm:pt modelId="{C3687E89-F20E-4D34-A5DE-50FF1F27192C}" type="pres">
      <dgm:prSet presAssocID="{8DDDCF75-B0E1-4F1A-99D3-5242E3C6CE60}" presName="connTx" presStyleLbl="parChTrans1D3" presStyleIdx="1" presStyleCnt="4"/>
      <dgm:spPr/>
    </dgm:pt>
    <dgm:pt modelId="{06820F9D-C467-4E86-A87E-DBC5266988BE}" type="pres">
      <dgm:prSet presAssocID="{1A080261-89C7-4489-899E-85A2FCBB9ED5}" presName="Name30" presStyleCnt="0"/>
      <dgm:spPr/>
    </dgm:pt>
    <dgm:pt modelId="{A636C73F-D5CB-45DB-90CF-DA80205FC97F}" type="pres">
      <dgm:prSet presAssocID="{1A080261-89C7-4489-899E-85A2FCBB9ED5}" presName="level2Shape" presStyleLbl="asst1" presStyleIdx="2" presStyleCnt="4"/>
      <dgm:spPr/>
    </dgm:pt>
    <dgm:pt modelId="{6F149487-BCD0-46A4-AA1E-8E7E3BDCD35C}" type="pres">
      <dgm:prSet presAssocID="{1A080261-89C7-4489-899E-85A2FCBB9ED5}" presName="hierChild3" presStyleCnt="0"/>
      <dgm:spPr/>
    </dgm:pt>
    <dgm:pt modelId="{1C0192D1-4DFC-4D66-9775-9A19BFA983D0}" type="pres">
      <dgm:prSet presAssocID="{55633CB2-D82A-464E-A419-1F6B0BD1EAA0}" presName="Name25" presStyleLbl="parChTrans1D3" presStyleIdx="2" presStyleCnt="4"/>
      <dgm:spPr/>
    </dgm:pt>
    <dgm:pt modelId="{CF190136-187C-41C2-831B-CD03B6F8F145}" type="pres">
      <dgm:prSet presAssocID="{55633CB2-D82A-464E-A419-1F6B0BD1EAA0}" presName="connTx" presStyleLbl="parChTrans1D3" presStyleIdx="2" presStyleCnt="4"/>
      <dgm:spPr/>
    </dgm:pt>
    <dgm:pt modelId="{030AF47F-1663-4333-AC31-D8AFD5B6ED55}" type="pres">
      <dgm:prSet presAssocID="{B1C0388E-AFEF-47F0-902D-46F4E0AC8350}" presName="Name30" presStyleCnt="0"/>
      <dgm:spPr/>
    </dgm:pt>
    <dgm:pt modelId="{24C56E2C-A063-4EA9-B6D5-9F2582DDBE44}" type="pres">
      <dgm:prSet presAssocID="{B1C0388E-AFEF-47F0-902D-46F4E0AC8350}" presName="level2Shape" presStyleLbl="asst1" presStyleIdx="3" presStyleCnt="4"/>
      <dgm:spPr/>
    </dgm:pt>
    <dgm:pt modelId="{DB91F31A-DCF4-49AB-95A6-F2D1DC2A18A6}" type="pres">
      <dgm:prSet presAssocID="{B1C0388E-AFEF-47F0-902D-46F4E0AC8350}" presName="hierChild3" presStyleCnt="0"/>
      <dgm:spPr/>
    </dgm:pt>
    <dgm:pt modelId="{81B4C4F9-4F13-4AD5-8AD1-DDC7BDED0635}" type="pres">
      <dgm:prSet presAssocID="{266B34CE-B032-488A-A7D4-B5650A741C2E}" presName="Name25" presStyleLbl="parChTrans1D2" presStyleIdx="1" presStyleCnt="3"/>
      <dgm:spPr/>
    </dgm:pt>
    <dgm:pt modelId="{0748AE34-ECE9-4AFD-9D3D-EFB593879A74}" type="pres">
      <dgm:prSet presAssocID="{266B34CE-B032-488A-A7D4-B5650A741C2E}" presName="connTx" presStyleLbl="parChTrans1D2" presStyleIdx="1" presStyleCnt="3"/>
      <dgm:spPr/>
    </dgm:pt>
    <dgm:pt modelId="{C71D392F-FDE2-4DBB-ADFD-98747ECEF7AD}" type="pres">
      <dgm:prSet presAssocID="{14A43343-DE6C-4A23-AB10-CBE58673E73E}" presName="Name30" presStyleCnt="0"/>
      <dgm:spPr/>
    </dgm:pt>
    <dgm:pt modelId="{FB38917B-BCA3-4F2B-973F-E555CCC453FF}" type="pres">
      <dgm:prSet presAssocID="{14A43343-DE6C-4A23-AB10-CBE58673E73E}" presName="level2Shape" presStyleLbl="node2" presStyleIdx="0" presStyleCnt="2"/>
      <dgm:spPr/>
    </dgm:pt>
    <dgm:pt modelId="{971C8BB8-98E8-462E-87E4-F45994FD9BF3}" type="pres">
      <dgm:prSet presAssocID="{14A43343-DE6C-4A23-AB10-CBE58673E73E}" presName="hierChild3" presStyleCnt="0"/>
      <dgm:spPr/>
    </dgm:pt>
    <dgm:pt modelId="{AEA0908B-071F-4C1E-B177-28B6F34B256C}" type="pres">
      <dgm:prSet presAssocID="{886973EE-9CC9-4B45-9B4E-2A335DEC0D4B}" presName="Name25" presStyleLbl="parChTrans1D2" presStyleIdx="2" presStyleCnt="3"/>
      <dgm:spPr/>
    </dgm:pt>
    <dgm:pt modelId="{1656C328-9963-4D8C-8C6C-AF5AA9D646CE}" type="pres">
      <dgm:prSet presAssocID="{886973EE-9CC9-4B45-9B4E-2A335DEC0D4B}" presName="connTx" presStyleLbl="parChTrans1D2" presStyleIdx="2" presStyleCnt="3"/>
      <dgm:spPr/>
    </dgm:pt>
    <dgm:pt modelId="{C1A7585C-3258-4824-92A9-61787D99C228}" type="pres">
      <dgm:prSet presAssocID="{DA255390-EAB5-4057-81CB-BB00B0BB2721}" presName="Name30" presStyleCnt="0"/>
      <dgm:spPr/>
    </dgm:pt>
    <dgm:pt modelId="{2A6AAA4C-FA4E-4931-A48C-4240797EFBD5}" type="pres">
      <dgm:prSet presAssocID="{DA255390-EAB5-4057-81CB-BB00B0BB2721}" presName="level2Shape" presStyleLbl="node2" presStyleIdx="1" presStyleCnt="2"/>
      <dgm:spPr/>
    </dgm:pt>
    <dgm:pt modelId="{44F21589-2432-4042-80BF-3E8A7A2FE67E}" type="pres">
      <dgm:prSet presAssocID="{DA255390-EAB5-4057-81CB-BB00B0BB2721}" presName="hierChild3" presStyleCnt="0"/>
      <dgm:spPr/>
    </dgm:pt>
    <dgm:pt modelId="{A5BA7707-A4EC-4AED-9211-64DA26AC0562}" type="pres">
      <dgm:prSet presAssocID="{1158FC1E-3ED2-4B41-977A-2A3E493EFA63}" presName="Name25" presStyleLbl="parChTrans1D3" presStyleIdx="3" presStyleCnt="4"/>
      <dgm:spPr/>
    </dgm:pt>
    <dgm:pt modelId="{26D2E185-6C29-4921-8F5B-431C8A1DEBEA}" type="pres">
      <dgm:prSet presAssocID="{1158FC1E-3ED2-4B41-977A-2A3E493EFA63}" presName="connTx" presStyleLbl="parChTrans1D3" presStyleIdx="3" presStyleCnt="4"/>
      <dgm:spPr/>
    </dgm:pt>
    <dgm:pt modelId="{5BC0B5B8-4BA9-4E0D-81E6-55CF4C0E7895}" type="pres">
      <dgm:prSet presAssocID="{9ACF94FA-C580-421A-85F7-F34819A20345}" presName="Name30" presStyleCnt="0"/>
      <dgm:spPr/>
    </dgm:pt>
    <dgm:pt modelId="{105EE055-B6C3-4CF1-9FCF-06AE0D91B4CE}" type="pres">
      <dgm:prSet presAssocID="{9ACF94FA-C580-421A-85F7-F34819A20345}" presName="level2Shape" presStyleLbl="node3" presStyleIdx="0" presStyleCnt="1"/>
      <dgm:spPr/>
    </dgm:pt>
    <dgm:pt modelId="{82747730-134E-4D91-9D0C-007ACEE0C825}" type="pres">
      <dgm:prSet presAssocID="{9ACF94FA-C580-421A-85F7-F34819A20345}" presName="hierChild3" presStyleCnt="0"/>
      <dgm:spPr/>
    </dgm:pt>
    <dgm:pt modelId="{0EC931C6-855E-4F8B-8519-4FE5719843B7}" type="pres">
      <dgm:prSet presAssocID="{273E0706-8CAB-4056-B83E-9B581368A5CD}" presName="Name25" presStyleLbl="parChTrans1D4" presStyleIdx="0" presStyleCnt="2"/>
      <dgm:spPr/>
    </dgm:pt>
    <dgm:pt modelId="{624D55F7-CD85-4817-B25B-5E847B2A2A7F}" type="pres">
      <dgm:prSet presAssocID="{273E0706-8CAB-4056-B83E-9B581368A5CD}" presName="connTx" presStyleLbl="parChTrans1D4" presStyleIdx="0" presStyleCnt="2"/>
      <dgm:spPr/>
    </dgm:pt>
    <dgm:pt modelId="{33FE507E-F45B-4999-8FD3-2C71B88B1480}" type="pres">
      <dgm:prSet presAssocID="{C3D659FD-9ABD-49D1-8D25-07DD6DD84E73}" presName="Name30" presStyleCnt="0"/>
      <dgm:spPr/>
    </dgm:pt>
    <dgm:pt modelId="{8D6B02D4-E50A-430D-B760-7C819CC27220}" type="pres">
      <dgm:prSet presAssocID="{C3D659FD-9ABD-49D1-8D25-07DD6DD84E73}" presName="level2Shape" presStyleLbl="node4" presStyleIdx="0" presStyleCnt="2"/>
      <dgm:spPr/>
    </dgm:pt>
    <dgm:pt modelId="{F15F3D93-6FC9-4A78-88EE-F43051589798}" type="pres">
      <dgm:prSet presAssocID="{C3D659FD-9ABD-49D1-8D25-07DD6DD84E73}" presName="hierChild3" presStyleCnt="0"/>
      <dgm:spPr/>
    </dgm:pt>
    <dgm:pt modelId="{64E7A890-311A-454B-A9C3-1EB244307D35}" type="pres">
      <dgm:prSet presAssocID="{CA7F499C-5A28-497A-A15A-BB16D7CA27AB}" presName="Name25" presStyleLbl="parChTrans1D4" presStyleIdx="1" presStyleCnt="2"/>
      <dgm:spPr/>
    </dgm:pt>
    <dgm:pt modelId="{036B2E94-CB9A-44A7-A4C4-A7BAD9B66E94}" type="pres">
      <dgm:prSet presAssocID="{CA7F499C-5A28-497A-A15A-BB16D7CA27AB}" presName="connTx" presStyleLbl="parChTrans1D4" presStyleIdx="1" presStyleCnt="2"/>
      <dgm:spPr/>
    </dgm:pt>
    <dgm:pt modelId="{6CAE86CC-884A-4E61-81D8-22EC0A2B6139}" type="pres">
      <dgm:prSet presAssocID="{23C2D318-0129-4B1D-BE2A-7D2EFA42C95B}" presName="Name30" presStyleCnt="0"/>
      <dgm:spPr/>
    </dgm:pt>
    <dgm:pt modelId="{1E574F30-EEAB-4C24-838E-8A53803439EE}" type="pres">
      <dgm:prSet presAssocID="{23C2D318-0129-4B1D-BE2A-7D2EFA42C95B}" presName="level2Shape" presStyleLbl="node4" presStyleIdx="1" presStyleCnt="2"/>
      <dgm:spPr/>
    </dgm:pt>
    <dgm:pt modelId="{739DEFEC-F696-485D-9829-36245700DE82}" type="pres">
      <dgm:prSet presAssocID="{23C2D318-0129-4B1D-BE2A-7D2EFA42C95B}" presName="hierChild3" presStyleCnt="0"/>
      <dgm:spPr/>
    </dgm:pt>
    <dgm:pt modelId="{2A8D8A93-3A43-4487-A0D8-D0A1B7937FD4}" type="pres">
      <dgm:prSet presAssocID="{CBA49946-65E5-4BF7-A21C-97F4C6DD0503}" presName="bgShapesFlow" presStyleCnt="0"/>
      <dgm:spPr/>
    </dgm:pt>
  </dgm:ptLst>
  <dgm:cxnLst>
    <dgm:cxn modelId="{F3D1320F-E637-466F-9235-CCD0F976E6C5}" srcId="{9ACF94FA-C580-421A-85F7-F34819A20345}" destId="{C3D659FD-9ABD-49D1-8D25-07DD6DD84E73}" srcOrd="0" destOrd="0" parTransId="{273E0706-8CAB-4056-B83E-9B581368A5CD}" sibTransId="{C775ECE4-D7BA-46D0-9560-D3D0A269AD67}"/>
    <dgm:cxn modelId="{473E8010-2787-46B0-8181-4C2E82CE00AD}" type="presOf" srcId="{8DDDCF75-B0E1-4F1A-99D3-5242E3C6CE60}" destId="{C3687E89-F20E-4D34-A5DE-50FF1F27192C}" srcOrd="1" destOrd="0" presId="urn:microsoft.com/office/officeart/2005/8/layout/hierarchy5"/>
    <dgm:cxn modelId="{1080681A-51CE-4939-AC59-1AD863BF0299}" type="presOf" srcId="{886973EE-9CC9-4B45-9B4E-2A335DEC0D4B}" destId="{1656C328-9963-4D8C-8C6C-AF5AA9D646CE}" srcOrd="1" destOrd="0" presId="urn:microsoft.com/office/officeart/2005/8/layout/hierarchy5"/>
    <dgm:cxn modelId="{DFC7C81E-7958-41CC-8C14-DA507E9F58B7}" srcId="{B4EAB571-F90F-48F5-8537-FA33C4D530C5}" destId="{DA255390-EAB5-4057-81CB-BB00B0BB2721}" srcOrd="2" destOrd="0" parTransId="{886973EE-9CC9-4B45-9B4E-2A335DEC0D4B}" sibTransId="{F9B6566E-30CD-4CB6-964D-A6320D767680}"/>
    <dgm:cxn modelId="{87174B22-106A-421D-88EE-A972BF5679A5}" srcId="{D8D314A6-24E4-4063-B1DF-198FA6E828BB}" destId="{B1C0388E-AFEF-47F0-902D-46F4E0AC8350}" srcOrd="2" destOrd="0" parTransId="{55633CB2-D82A-464E-A419-1F6B0BD1EAA0}" sibTransId="{0C6D2249-2FC7-4BF7-BB61-66EC0199605E}"/>
    <dgm:cxn modelId="{24841625-A74B-4DC3-A90C-8292EA93C098}" type="presOf" srcId="{273E0706-8CAB-4056-B83E-9B581368A5CD}" destId="{624D55F7-CD85-4817-B25B-5E847B2A2A7F}" srcOrd="1" destOrd="0" presId="urn:microsoft.com/office/officeart/2005/8/layout/hierarchy5"/>
    <dgm:cxn modelId="{2822773E-B9DB-4147-969E-DBF19333A8A4}" srcId="{D8D314A6-24E4-4063-B1DF-198FA6E828BB}" destId="{2B3D4D0E-1F3A-4509-8F57-865093D00766}" srcOrd="0" destOrd="0" parTransId="{AE8D6080-4ED1-4F1B-B3A6-9EA923C49B26}" sibTransId="{3FF758CF-3B4A-47E4-B558-5EC639659083}"/>
    <dgm:cxn modelId="{733E8561-7F5B-4542-AB7F-04BAE98E73F9}" type="presOf" srcId="{2B3D4D0E-1F3A-4509-8F57-865093D00766}" destId="{9BD4918B-0B9C-4C03-8B29-E4C3A2038D6E}" srcOrd="0" destOrd="0" presId="urn:microsoft.com/office/officeart/2005/8/layout/hierarchy5"/>
    <dgm:cxn modelId="{29578941-03DA-4BDF-BB57-362DF13434C8}" type="presOf" srcId="{AE8D6080-4ED1-4F1B-B3A6-9EA923C49B26}" destId="{70439F39-560A-4093-8F4E-9378195B1CB3}" srcOrd="1" destOrd="0" presId="urn:microsoft.com/office/officeart/2005/8/layout/hierarchy5"/>
    <dgm:cxn modelId="{484EC841-0F19-45AE-8FB3-09787A50CB33}" type="presOf" srcId="{D8D314A6-24E4-4063-B1DF-198FA6E828BB}" destId="{95FAF00C-D4EA-4E6F-AAA6-FA0369C9D0EC}" srcOrd="0" destOrd="0" presId="urn:microsoft.com/office/officeart/2005/8/layout/hierarchy5"/>
    <dgm:cxn modelId="{5CE63744-4ED5-4C6E-9168-76E1CABCB472}" type="presOf" srcId="{1A080261-89C7-4489-899E-85A2FCBB9ED5}" destId="{A636C73F-D5CB-45DB-90CF-DA80205FC97F}" srcOrd="0" destOrd="0" presId="urn:microsoft.com/office/officeart/2005/8/layout/hierarchy5"/>
    <dgm:cxn modelId="{7D446C47-749E-40CE-B480-2D15A2CE3E94}" type="presOf" srcId="{CBA49946-65E5-4BF7-A21C-97F4C6DD0503}" destId="{D5B50441-5EB0-4D7F-B4E7-9A2B937CBC4A}" srcOrd="0" destOrd="0" presId="urn:microsoft.com/office/officeart/2005/8/layout/hierarchy5"/>
    <dgm:cxn modelId="{49E63268-805A-4835-8969-23880E5D2B86}" type="presOf" srcId="{B4EAB571-F90F-48F5-8537-FA33C4D530C5}" destId="{7199744C-0298-4E66-9798-9D2B4441D4ED}" srcOrd="0" destOrd="0" presId="urn:microsoft.com/office/officeart/2005/8/layout/hierarchy5"/>
    <dgm:cxn modelId="{DFE6D46B-0BEA-4226-B498-F2A0E8C3F0B0}" type="presOf" srcId="{AE8D6080-4ED1-4F1B-B3A6-9EA923C49B26}" destId="{8768890E-2D95-4AEB-881E-77D299180E28}" srcOrd="0" destOrd="0" presId="urn:microsoft.com/office/officeart/2005/8/layout/hierarchy5"/>
    <dgm:cxn modelId="{2E9FC64F-EAD0-4473-83C8-410306C6541E}" type="presOf" srcId="{CA7F499C-5A28-497A-A15A-BB16D7CA27AB}" destId="{64E7A890-311A-454B-A9C3-1EB244307D35}" srcOrd="0" destOrd="0" presId="urn:microsoft.com/office/officeart/2005/8/layout/hierarchy5"/>
    <dgm:cxn modelId="{1F5FF051-8B96-40A9-B004-0F702EBEA91D}" type="presOf" srcId="{266B34CE-B032-488A-A7D4-B5650A741C2E}" destId="{81B4C4F9-4F13-4AD5-8AD1-DDC7BDED0635}" srcOrd="0" destOrd="0" presId="urn:microsoft.com/office/officeart/2005/8/layout/hierarchy5"/>
    <dgm:cxn modelId="{E86B1959-F206-4FA8-9E10-DF032231B6CF}" type="presOf" srcId="{1158FC1E-3ED2-4B41-977A-2A3E493EFA63}" destId="{A5BA7707-A4EC-4AED-9211-64DA26AC0562}" srcOrd="0" destOrd="0" presId="urn:microsoft.com/office/officeart/2005/8/layout/hierarchy5"/>
    <dgm:cxn modelId="{B1CCFC86-A277-4D29-A1D6-AF069D2B0935}" type="presOf" srcId="{266B34CE-B032-488A-A7D4-B5650A741C2E}" destId="{0748AE34-ECE9-4AFD-9D3D-EFB593879A74}" srcOrd="1" destOrd="0" presId="urn:microsoft.com/office/officeart/2005/8/layout/hierarchy5"/>
    <dgm:cxn modelId="{85A4D79C-D1C1-417D-B15B-9EC21DAF9014}" srcId="{DA255390-EAB5-4057-81CB-BB00B0BB2721}" destId="{9ACF94FA-C580-421A-85F7-F34819A20345}" srcOrd="0" destOrd="0" parTransId="{1158FC1E-3ED2-4B41-977A-2A3E493EFA63}" sibTransId="{910122D0-B40F-462F-BD77-ABF976452305}"/>
    <dgm:cxn modelId="{77B513A4-1C2F-4D28-8BB6-36C35A982FD1}" srcId="{B4EAB571-F90F-48F5-8537-FA33C4D530C5}" destId="{14A43343-DE6C-4A23-AB10-CBE58673E73E}" srcOrd="1" destOrd="0" parTransId="{266B34CE-B032-488A-A7D4-B5650A741C2E}" sibTransId="{D7DFF716-5BDA-4B9C-858F-8D927E8F518E}"/>
    <dgm:cxn modelId="{217DB3A8-3AE9-40E2-B256-4735CD1EF247}" type="presOf" srcId="{886973EE-9CC9-4B45-9B4E-2A335DEC0D4B}" destId="{AEA0908B-071F-4C1E-B177-28B6F34B256C}" srcOrd="0" destOrd="0" presId="urn:microsoft.com/office/officeart/2005/8/layout/hierarchy5"/>
    <dgm:cxn modelId="{5F48B9AA-6E36-4447-9DAF-18794942E002}" type="presOf" srcId="{1158FC1E-3ED2-4B41-977A-2A3E493EFA63}" destId="{26D2E185-6C29-4921-8F5B-431C8A1DEBEA}" srcOrd="1" destOrd="0" presId="urn:microsoft.com/office/officeart/2005/8/layout/hierarchy5"/>
    <dgm:cxn modelId="{689A8CB0-87A8-494B-AB4C-EBC2E0986B36}" type="presOf" srcId="{B1C0388E-AFEF-47F0-902D-46F4E0AC8350}" destId="{24C56E2C-A063-4EA9-B6D5-9F2582DDBE44}" srcOrd="0" destOrd="0" presId="urn:microsoft.com/office/officeart/2005/8/layout/hierarchy5"/>
    <dgm:cxn modelId="{378A67B2-CF11-4BE0-907A-C0B60D6F7FCF}" type="presOf" srcId="{55633CB2-D82A-464E-A419-1F6B0BD1EAA0}" destId="{CF190136-187C-41C2-831B-CD03B6F8F145}" srcOrd="1" destOrd="0" presId="urn:microsoft.com/office/officeart/2005/8/layout/hierarchy5"/>
    <dgm:cxn modelId="{FDA748B2-3AF7-4514-8D85-01160BCC9DBA}" srcId="{D8D314A6-24E4-4063-B1DF-198FA6E828BB}" destId="{1A080261-89C7-4489-899E-85A2FCBB9ED5}" srcOrd="1" destOrd="0" parTransId="{8DDDCF75-B0E1-4F1A-99D3-5242E3C6CE60}" sibTransId="{2341075D-0694-442A-B53C-B1B2802F0C89}"/>
    <dgm:cxn modelId="{26D885B5-D577-4BE4-BD8B-837A8A031792}" srcId="{CBA49946-65E5-4BF7-A21C-97F4C6DD0503}" destId="{B4EAB571-F90F-48F5-8537-FA33C4D530C5}" srcOrd="0" destOrd="0" parTransId="{13316FDA-460B-460E-A931-3A193C2508FA}" sibTransId="{BE033AAB-1245-4280-BCF9-307BEA09E11A}"/>
    <dgm:cxn modelId="{D58AEDBA-34BC-41DE-B7E1-542ABAE56A27}" type="presOf" srcId="{CA7F499C-5A28-497A-A15A-BB16D7CA27AB}" destId="{036B2E94-CB9A-44A7-A4C4-A7BAD9B66E94}" srcOrd="1" destOrd="0" presId="urn:microsoft.com/office/officeart/2005/8/layout/hierarchy5"/>
    <dgm:cxn modelId="{FDC565BB-85CB-4C74-AC9B-7AAE8F8A7CB4}" type="presOf" srcId="{55633CB2-D82A-464E-A419-1F6B0BD1EAA0}" destId="{1C0192D1-4DFC-4D66-9775-9A19BFA983D0}" srcOrd="0" destOrd="0" presId="urn:microsoft.com/office/officeart/2005/8/layout/hierarchy5"/>
    <dgm:cxn modelId="{23F972BE-B5B4-44F2-A6CB-74C2F1227340}" srcId="{B4EAB571-F90F-48F5-8537-FA33C4D530C5}" destId="{D8D314A6-24E4-4063-B1DF-198FA6E828BB}" srcOrd="0" destOrd="0" parTransId="{ED7A6E10-F7BC-452E-AED0-727BB7D61F73}" sibTransId="{2CBA4B69-5E76-4A8B-B997-E4E8CFA4152E}"/>
    <dgm:cxn modelId="{900907C0-0E5B-46F6-8F47-D092BB5075D4}" type="presOf" srcId="{C3D659FD-9ABD-49D1-8D25-07DD6DD84E73}" destId="{8D6B02D4-E50A-430D-B760-7C819CC27220}" srcOrd="0" destOrd="0" presId="urn:microsoft.com/office/officeart/2005/8/layout/hierarchy5"/>
    <dgm:cxn modelId="{57A40DC1-9C6A-4FC3-9A7C-48ABBF2B7A77}" type="presOf" srcId="{DA255390-EAB5-4057-81CB-BB00B0BB2721}" destId="{2A6AAA4C-FA4E-4931-A48C-4240797EFBD5}" srcOrd="0" destOrd="0" presId="urn:microsoft.com/office/officeart/2005/8/layout/hierarchy5"/>
    <dgm:cxn modelId="{00672FC1-EDB5-461B-BBDA-9A45C28A6276}" type="presOf" srcId="{ED7A6E10-F7BC-452E-AED0-727BB7D61F73}" destId="{10F8B28B-209D-4DB4-ABD3-A960D5374FAE}" srcOrd="1" destOrd="0" presId="urn:microsoft.com/office/officeart/2005/8/layout/hierarchy5"/>
    <dgm:cxn modelId="{F6872FC2-FCE3-4196-A5F2-A4D2C70A2F41}" type="presOf" srcId="{9ACF94FA-C580-421A-85F7-F34819A20345}" destId="{105EE055-B6C3-4CF1-9FCF-06AE0D91B4CE}" srcOrd="0" destOrd="0" presId="urn:microsoft.com/office/officeart/2005/8/layout/hierarchy5"/>
    <dgm:cxn modelId="{8CD5B6CF-2150-4D48-9B7F-DAB415A54E43}" type="presOf" srcId="{ED7A6E10-F7BC-452E-AED0-727BB7D61F73}" destId="{427A2433-FB0E-4E6F-9E92-44129B618DEC}" srcOrd="0" destOrd="0" presId="urn:microsoft.com/office/officeart/2005/8/layout/hierarchy5"/>
    <dgm:cxn modelId="{751655DF-8D24-46AA-9ACA-5D4CFF938242}" srcId="{9ACF94FA-C580-421A-85F7-F34819A20345}" destId="{23C2D318-0129-4B1D-BE2A-7D2EFA42C95B}" srcOrd="1" destOrd="0" parTransId="{CA7F499C-5A28-497A-A15A-BB16D7CA27AB}" sibTransId="{CDF2722B-D2D6-438F-AB21-5EE4B1CA7F28}"/>
    <dgm:cxn modelId="{B09236E1-1B0C-4AA0-964A-331F4874CFF4}" type="presOf" srcId="{14A43343-DE6C-4A23-AB10-CBE58673E73E}" destId="{FB38917B-BCA3-4F2B-973F-E555CCC453FF}" srcOrd="0" destOrd="0" presId="urn:microsoft.com/office/officeart/2005/8/layout/hierarchy5"/>
    <dgm:cxn modelId="{F5B11FE2-0CE2-422E-B82D-7004FE2786DA}" type="presOf" srcId="{8DDDCF75-B0E1-4F1A-99D3-5242E3C6CE60}" destId="{416E7764-D84F-4D79-BA33-92B85CB5C0A7}" srcOrd="0" destOrd="0" presId="urn:microsoft.com/office/officeart/2005/8/layout/hierarchy5"/>
    <dgm:cxn modelId="{B7BF4DE9-9D85-4DF4-A664-A2AC967A6C19}" type="presOf" srcId="{273E0706-8CAB-4056-B83E-9B581368A5CD}" destId="{0EC931C6-855E-4F8B-8519-4FE5719843B7}" srcOrd="0" destOrd="0" presId="urn:microsoft.com/office/officeart/2005/8/layout/hierarchy5"/>
    <dgm:cxn modelId="{D5928EFD-3727-47D0-981A-3BD15ADD9E43}" type="presOf" srcId="{23C2D318-0129-4B1D-BE2A-7D2EFA42C95B}" destId="{1E574F30-EEAB-4C24-838E-8A53803439EE}" srcOrd="0" destOrd="0" presId="urn:microsoft.com/office/officeart/2005/8/layout/hierarchy5"/>
    <dgm:cxn modelId="{BF315A95-483F-4C48-AA48-6A1F05E20630}" type="presParOf" srcId="{D5B50441-5EB0-4D7F-B4E7-9A2B937CBC4A}" destId="{FB6CC2D5-FD67-4365-8421-C1847DECE834}" srcOrd="0" destOrd="0" presId="urn:microsoft.com/office/officeart/2005/8/layout/hierarchy5"/>
    <dgm:cxn modelId="{D4C6C97C-9CE5-4A21-9EBD-FE9236B89441}" type="presParOf" srcId="{FB6CC2D5-FD67-4365-8421-C1847DECE834}" destId="{9342A01E-B036-408A-ACEC-B8F11AC6A764}" srcOrd="0" destOrd="0" presId="urn:microsoft.com/office/officeart/2005/8/layout/hierarchy5"/>
    <dgm:cxn modelId="{6D75E001-2156-476D-B58A-22917B1931F2}" type="presParOf" srcId="{9342A01E-B036-408A-ACEC-B8F11AC6A764}" destId="{2BC50118-F80F-4FB6-8F47-33D5A81065D5}" srcOrd="0" destOrd="0" presId="urn:microsoft.com/office/officeart/2005/8/layout/hierarchy5"/>
    <dgm:cxn modelId="{E1494C35-F73A-4E53-AB49-A546A6C4AFBF}" type="presParOf" srcId="{2BC50118-F80F-4FB6-8F47-33D5A81065D5}" destId="{7199744C-0298-4E66-9798-9D2B4441D4ED}" srcOrd="0" destOrd="0" presId="urn:microsoft.com/office/officeart/2005/8/layout/hierarchy5"/>
    <dgm:cxn modelId="{C53E777C-CA34-4015-8DA9-873EC75DEA88}" type="presParOf" srcId="{2BC50118-F80F-4FB6-8F47-33D5A81065D5}" destId="{F70D3EA9-9537-486D-A4B7-B9A40D444062}" srcOrd="1" destOrd="0" presId="urn:microsoft.com/office/officeart/2005/8/layout/hierarchy5"/>
    <dgm:cxn modelId="{35279F2A-B408-478E-8825-4404DF05976E}" type="presParOf" srcId="{F70D3EA9-9537-486D-A4B7-B9A40D444062}" destId="{427A2433-FB0E-4E6F-9E92-44129B618DEC}" srcOrd="0" destOrd="0" presId="urn:microsoft.com/office/officeart/2005/8/layout/hierarchy5"/>
    <dgm:cxn modelId="{301D7184-7C90-4B85-86DA-8F44E36EA542}" type="presParOf" srcId="{427A2433-FB0E-4E6F-9E92-44129B618DEC}" destId="{10F8B28B-209D-4DB4-ABD3-A960D5374FAE}" srcOrd="0" destOrd="0" presId="urn:microsoft.com/office/officeart/2005/8/layout/hierarchy5"/>
    <dgm:cxn modelId="{BD12B5E7-4786-4FC0-B597-48F8B5FAF295}" type="presParOf" srcId="{F70D3EA9-9537-486D-A4B7-B9A40D444062}" destId="{BCE68A70-0A25-46D9-ABBC-2C1DC07E5DCB}" srcOrd="1" destOrd="0" presId="urn:microsoft.com/office/officeart/2005/8/layout/hierarchy5"/>
    <dgm:cxn modelId="{D4388274-D38B-4A5A-AE8B-32114E4CD7CA}" type="presParOf" srcId="{BCE68A70-0A25-46D9-ABBC-2C1DC07E5DCB}" destId="{95FAF00C-D4EA-4E6F-AAA6-FA0369C9D0EC}" srcOrd="0" destOrd="0" presId="urn:microsoft.com/office/officeart/2005/8/layout/hierarchy5"/>
    <dgm:cxn modelId="{7093369F-6E5E-4FC1-ADBB-0078BA63BC0A}" type="presParOf" srcId="{BCE68A70-0A25-46D9-ABBC-2C1DC07E5DCB}" destId="{0FAA3711-E0C0-4701-87EC-95F5EF149B83}" srcOrd="1" destOrd="0" presId="urn:microsoft.com/office/officeart/2005/8/layout/hierarchy5"/>
    <dgm:cxn modelId="{7DF6CEE6-FD9B-4CA3-8AA8-5199C7C1BB37}" type="presParOf" srcId="{0FAA3711-E0C0-4701-87EC-95F5EF149B83}" destId="{8768890E-2D95-4AEB-881E-77D299180E28}" srcOrd="0" destOrd="0" presId="urn:microsoft.com/office/officeart/2005/8/layout/hierarchy5"/>
    <dgm:cxn modelId="{84873AC2-D312-4F99-8F3B-669121A2D7AB}" type="presParOf" srcId="{8768890E-2D95-4AEB-881E-77D299180E28}" destId="{70439F39-560A-4093-8F4E-9378195B1CB3}" srcOrd="0" destOrd="0" presId="urn:microsoft.com/office/officeart/2005/8/layout/hierarchy5"/>
    <dgm:cxn modelId="{AC8CBB76-C106-44C6-BE7F-2E087A437B94}" type="presParOf" srcId="{0FAA3711-E0C0-4701-87EC-95F5EF149B83}" destId="{B9232B32-98A1-4BF3-9B8D-0563479A18CC}" srcOrd="1" destOrd="0" presId="urn:microsoft.com/office/officeart/2005/8/layout/hierarchy5"/>
    <dgm:cxn modelId="{AC706878-BEA4-4FC6-9C65-43311C317131}" type="presParOf" srcId="{B9232B32-98A1-4BF3-9B8D-0563479A18CC}" destId="{9BD4918B-0B9C-4C03-8B29-E4C3A2038D6E}" srcOrd="0" destOrd="0" presId="urn:microsoft.com/office/officeart/2005/8/layout/hierarchy5"/>
    <dgm:cxn modelId="{66BFDC8E-3BA3-4A6F-B574-1F164A3B2E69}" type="presParOf" srcId="{B9232B32-98A1-4BF3-9B8D-0563479A18CC}" destId="{DBC71CFE-7CCC-42E5-8268-560EB53CD397}" srcOrd="1" destOrd="0" presId="urn:microsoft.com/office/officeart/2005/8/layout/hierarchy5"/>
    <dgm:cxn modelId="{4D811A8A-D5BD-4DFE-824A-30429ACDA2CC}" type="presParOf" srcId="{0FAA3711-E0C0-4701-87EC-95F5EF149B83}" destId="{416E7764-D84F-4D79-BA33-92B85CB5C0A7}" srcOrd="2" destOrd="0" presId="urn:microsoft.com/office/officeart/2005/8/layout/hierarchy5"/>
    <dgm:cxn modelId="{D9035363-D567-4D1C-BB18-6C07B735C722}" type="presParOf" srcId="{416E7764-D84F-4D79-BA33-92B85CB5C0A7}" destId="{C3687E89-F20E-4D34-A5DE-50FF1F27192C}" srcOrd="0" destOrd="0" presId="urn:microsoft.com/office/officeart/2005/8/layout/hierarchy5"/>
    <dgm:cxn modelId="{C3281798-CE1B-465C-AA92-D73EBBAFC2C0}" type="presParOf" srcId="{0FAA3711-E0C0-4701-87EC-95F5EF149B83}" destId="{06820F9D-C467-4E86-A87E-DBC5266988BE}" srcOrd="3" destOrd="0" presId="urn:microsoft.com/office/officeart/2005/8/layout/hierarchy5"/>
    <dgm:cxn modelId="{62CA1686-5B2F-49F5-AA13-9E1DADF55CB7}" type="presParOf" srcId="{06820F9D-C467-4E86-A87E-DBC5266988BE}" destId="{A636C73F-D5CB-45DB-90CF-DA80205FC97F}" srcOrd="0" destOrd="0" presId="urn:microsoft.com/office/officeart/2005/8/layout/hierarchy5"/>
    <dgm:cxn modelId="{6BFD7111-DB98-4913-88EA-A305336BD827}" type="presParOf" srcId="{06820F9D-C467-4E86-A87E-DBC5266988BE}" destId="{6F149487-BCD0-46A4-AA1E-8E7E3BDCD35C}" srcOrd="1" destOrd="0" presId="urn:microsoft.com/office/officeart/2005/8/layout/hierarchy5"/>
    <dgm:cxn modelId="{054CDBEA-D789-448D-9B54-92F29179E0EA}" type="presParOf" srcId="{0FAA3711-E0C0-4701-87EC-95F5EF149B83}" destId="{1C0192D1-4DFC-4D66-9775-9A19BFA983D0}" srcOrd="4" destOrd="0" presId="urn:microsoft.com/office/officeart/2005/8/layout/hierarchy5"/>
    <dgm:cxn modelId="{5A985C8B-B0D8-40BC-A3D7-EBDD5DD172C0}" type="presParOf" srcId="{1C0192D1-4DFC-4D66-9775-9A19BFA983D0}" destId="{CF190136-187C-41C2-831B-CD03B6F8F145}" srcOrd="0" destOrd="0" presId="urn:microsoft.com/office/officeart/2005/8/layout/hierarchy5"/>
    <dgm:cxn modelId="{1F672599-11E5-4432-9E78-579E0511F5E7}" type="presParOf" srcId="{0FAA3711-E0C0-4701-87EC-95F5EF149B83}" destId="{030AF47F-1663-4333-AC31-D8AFD5B6ED55}" srcOrd="5" destOrd="0" presId="urn:microsoft.com/office/officeart/2005/8/layout/hierarchy5"/>
    <dgm:cxn modelId="{ED83D268-8CB5-4688-855F-CF74919A8F35}" type="presParOf" srcId="{030AF47F-1663-4333-AC31-D8AFD5B6ED55}" destId="{24C56E2C-A063-4EA9-B6D5-9F2582DDBE44}" srcOrd="0" destOrd="0" presId="urn:microsoft.com/office/officeart/2005/8/layout/hierarchy5"/>
    <dgm:cxn modelId="{64A72370-8F20-41E3-AB8E-F2C48BF26075}" type="presParOf" srcId="{030AF47F-1663-4333-AC31-D8AFD5B6ED55}" destId="{DB91F31A-DCF4-49AB-95A6-F2D1DC2A18A6}" srcOrd="1" destOrd="0" presId="urn:microsoft.com/office/officeart/2005/8/layout/hierarchy5"/>
    <dgm:cxn modelId="{9D44DBB8-A598-4A1B-A5DA-8C3A184EE53D}" type="presParOf" srcId="{F70D3EA9-9537-486D-A4B7-B9A40D444062}" destId="{81B4C4F9-4F13-4AD5-8AD1-DDC7BDED0635}" srcOrd="2" destOrd="0" presId="urn:microsoft.com/office/officeart/2005/8/layout/hierarchy5"/>
    <dgm:cxn modelId="{327A86BF-53A0-4105-8ABE-125A4355D0B9}" type="presParOf" srcId="{81B4C4F9-4F13-4AD5-8AD1-DDC7BDED0635}" destId="{0748AE34-ECE9-4AFD-9D3D-EFB593879A74}" srcOrd="0" destOrd="0" presId="urn:microsoft.com/office/officeart/2005/8/layout/hierarchy5"/>
    <dgm:cxn modelId="{E098D251-5AD0-44E7-8566-A331950BA841}" type="presParOf" srcId="{F70D3EA9-9537-486D-A4B7-B9A40D444062}" destId="{C71D392F-FDE2-4DBB-ADFD-98747ECEF7AD}" srcOrd="3" destOrd="0" presId="urn:microsoft.com/office/officeart/2005/8/layout/hierarchy5"/>
    <dgm:cxn modelId="{30FC38D2-049E-4644-90F5-46ECBB6CA9BC}" type="presParOf" srcId="{C71D392F-FDE2-4DBB-ADFD-98747ECEF7AD}" destId="{FB38917B-BCA3-4F2B-973F-E555CCC453FF}" srcOrd="0" destOrd="0" presId="urn:microsoft.com/office/officeart/2005/8/layout/hierarchy5"/>
    <dgm:cxn modelId="{70253084-FCAC-4F87-ABD3-0E3676C38FCE}" type="presParOf" srcId="{C71D392F-FDE2-4DBB-ADFD-98747ECEF7AD}" destId="{971C8BB8-98E8-462E-87E4-F45994FD9BF3}" srcOrd="1" destOrd="0" presId="urn:microsoft.com/office/officeart/2005/8/layout/hierarchy5"/>
    <dgm:cxn modelId="{391332C4-C4E1-4029-8450-69615B4E15B8}" type="presParOf" srcId="{F70D3EA9-9537-486D-A4B7-B9A40D444062}" destId="{AEA0908B-071F-4C1E-B177-28B6F34B256C}" srcOrd="4" destOrd="0" presId="urn:microsoft.com/office/officeart/2005/8/layout/hierarchy5"/>
    <dgm:cxn modelId="{37A1D738-B904-4E0A-8E67-96C61EF6F036}" type="presParOf" srcId="{AEA0908B-071F-4C1E-B177-28B6F34B256C}" destId="{1656C328-9963-4D8C-8C6C-AF5AA9D646CE}" srcOrd="0" destOrd="0" presId="urn:microsoft.com/office/officeart/2005/8/layout/hierarchy5"/>
    <dgm:cxn modelId="{B860E865-AF62-4A4D-A814-8F4273435D2B}" type="presParOf" srcId="{F70D3EA9-9537-486D-A4B7-B9A40D444062}" destId="{C1A7585C-3258-4824-92A9-61787D99C228}" srcOrd="5" destOrd="0" presId="urn:microsoft.com/office/officeart/2005/8/layout/hierarchy5"/>
    <dgm:cxn modelId="{47ACC8C0-1569-4CD8-9C6A-C50E069E0DD5}" type="presParOf" srcId="{C1A7585C-3258-4824-92A9-61787D99C228}" destId="{2A6AAA4C-FA4E-4931-A48C-4240797EFBD5}" srcOrd="0" destOrd="0" presId="urn:microsoft.com/office/officeart/2005/8/layout/hierarchy5"/>
    <dgm:cxn modelId="{CC83A5F5-6FD5-4BDD-8689-7C125C3A299A}" type="presParOf" srcId="{C1A7585C-3258-4824-92A9-61787D99C228}" destId="{44F21589-2432-4042-80BF-3E8A7A2FE67E}" srcOrd="1" destOrd="0" presId="urn:microsoft.com/office/officeart/2005/8/layout/hierarchy5"/>
    <dgm:cxn modelId="{172CA1B0-43CA-40B1-B793-F72187124AF5}" type="presParOf" srcId="{44F21589-2432-4042-80BF-3E8A7A2FE67E}" destId="{A5BA7707-A4EC-4AED-9211-64DA26AC0562}" srcOrd="0" destOrd="0" presId="urn:microsoft.com/office/officeart/2005/8/layout/hierarchy5"/>
    <dgm:cxn modelId="{71D0F1F9-FFD7-4DA5-83AB-E10E8D7F56DC}" type="presParOf" srcId="{A5BA7707-A4EC-4AED-9211-64DA26AC0562}" destId="{26D2E185-6C29-4921-8F5B-431C8A1DEBEA}" srcOrd="0" destOrd="0" presId="urn:microsoft.com/office/officeart/2005/8/layout/hierarchy5"/>
    <dgm:cxn modelId="{D21C8E93-99CE-4879-9F4D-5C43E59C7CC5}" type="presParOf" srcId="{44F21589-2432-4042-80BF-3E8A7A2FE67E}" destId="{5BC0B5B8-4BA9-4E0D-81E6-55CF4C0E7895}" srcOrd="1" destOrd="0" presId="urn:microsoft.com/office/officeart/2005/8/layout/hierarchy5"/>
    <dgm:cxn modelId="{2DF5001C-6033-42B3-8346-445A40A71FC2}" type="presParOf" srcId="{5BC0B5B8-4BA9-4E0D-81E6-55CF4C0E7895}" destId="{105EE055-B6C3-4CF1-9FCF-06AE0D91B4CE}" srcOrd="0" destOrd="0" presId="urn:microsoft.com/office/officeart/2005/8/layout/hierarchy5"/>
    <dgm:cxn modelId="{ABC2B49D-3DD7-45DB-84D0-C519B9E46450}" type="presParOf" srcId="{5BC0B5B8-4BA9-4E0D-81E6-55CF4C0E7895}" destId="{82747730-134E-4D91-9D0C-007ACEE0C825}" srcOrd="1" destOrd="0" presId="urn:microsoft.com/office/officeart/2005/8/layout/hierarchy5"/>
    <dgm:cxn modelId="{94F21B81-BE9F-4EB9-851A-65751946BE34}" type="presParOf" srcId="{82747730-134E-4D91-9D0C-007ACEE0C825}" destId="{0EC931C6-855E-4F8B-8519-4FE5719843B7}" srcOrd="0" destOrd="0" presId="urn:microsoft.com/office/officeart/2005/8/layout/hierarchy5"/>
    <dgm:cxn modelId="{D1E5F70E-74E3-4136-B4B8-8478897A7F48}" type="presParOf" srcId="{0EC931C6-855E-4F8B-8519-4FE5719843B7}" destId="{624D55F7-CD85-4817-B25B-5E847B2A2A7F}" srcOrd="0" destOrd="0" presId="urn:microsoft.com/office/officeart/2005/8/layout/hierarchy5"/>
    <dgm:cxn modelId="{E07B7B49-4A06-4BDD-9697-E21EA1349564}" type="presParOf" srcId="{82747730-134E-4D91-9D0C-007ACEE0C825}" destId="{33FE507E-F45B-4999-8FD3-2C71B88B1480}" srcOrd="1" destOrd="0" presId="urn:microsoft.com/office/officeart/2005/8/layout/hierarchy5"/>
    <dgm:cxn modelId="{745623C6-329E-46BC-BA17-2AE312330478}" type="presParOf" srcId="{33FE507E-F45B-4999-8FD3-2C71B88B1480}" destId="{8D6B02D4-E50A-430D-B760-7C819CC27220}" srcOrd="0" destOrd="0" presId="urn:microsoft.com/office/officeart/2005/8/layout/hierarchy5"/>
    <dgm:cxn modelId="{FC515A64-099A-4213-A6D6-EEF0C37A5067}" type="presParOf" srcId="{33FE507E-F45B-4999-8FD3-2C71B88B1480}" destId="{F15F3D93-6FC9-4A78-88EE-F43051589798}" srcOrd="1" destOrd="0" presId="urn:microsoft.com/office/officeart/2005/8/layout/hierarchy5"/>
    <dgm:cxn modelId="{FFB2740B-FA5E-42A1-A4A6-87B1848BC930}" type="presParOf" srcId="{82747730-134E-4D91-9D0C-007ACEE0C825}" destId="{64E7A890-311A-454B-A9C3-1EB244307D35}" srcOrd="2" destOrd="0" presId="urn:microsoft.com/office/officeart/2005/8/layout/hierarchy5"/>
    <dgm:cxn modelId="{AA55C2FA-E1BC-43BF-A76A-F0E354029EEB}" type="presParOf" srcId="{64E7A890-311A-454B-A9C3-1EB244307D35}" destId="{036B2E94-CB9A-44A7-A4C4-A7BAD9B66E94}" srcOrd="0" destOrd="0" presId="urn:microsoft.com/office/officeart/2005/8/layout/hierarchy5"/>
    <dgm:cxn modelId="{89F69E18-679C-4F0E-9398-4FAD43FFFFFD}" type="presParOf" srcId="{82747730-134E-4D91-9D0C-007ACEE0C825}" destId="{6CAE86CC-884A-4E61-81D8-22EC0A2B6139}" srcOrd="3" destOrd="0" presId="urn:microsoft.com/office/officeart/2005/8/layout/hierarchy5"/>
    <dgm:cxn modelId="{B1C7C1E6-524A-42DB-8749-D6940AB11714}" type="presParOf" srcId="{6CAE86CC-884A-4E61-81D8-22EC0A2B6139}" destId="{1E574F30-EEAB-4C24-838E-8A53803439EE}" srcOrd="0" destOrd="0" presId="urn:microsoft.com/office/officeart/2005/8/layout/hierarchy5"/>
    <dgm:cxn modelId="{0508395B-B219-4573-A0D2-C3F03E3E3B47}" type="presParOf" srcId="{6CAE86CC-884A-4E61-81D8-22EC0A2B6139}" destId="{739DEFEC-F696-485D-9829-36245700DE82}" srcOrd="1" destOrd="0" presId="urn:microsoft.com/office/officeart/2005/8/layout/hierarchy5"/>
    <dgm:cxn modelId="{CFD431D5-A43B-4096-BF2D-1AE53847469C}" type="presParOf" srcId="{D5B50441-5EB0-4D7F-B4E7-9A2B937CBC4A}" destId="{2A8D8A93-3A43-4487-A0D8-D0A1B7937FD4}"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0FF8BA2A-500B-413D-8B7A-0FD72A53075A}">
      <dgm:prSet phldrT="[Text]" custT="1"/>
      <dgm:spPr/>
      <dgm:t>
        <a:bodyPr/>
        <a:lstStyle/>
        <a:p>
          <a:pPr algn="ctr"/>
          <a:r>
            <a:rPr lang="en-US" sz="3200">
              <a:latin typeface="+mj-lt"/>
            </a:rPr>
            <a:t>Business Understanding</a:t>
          </a:r>
          <a:endParaRPr lang="en-US" sz="3200" dirty="0">
            <a:latin typeface="+mj-lt"/>
          </a:endParaRP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a:latin typeface="+mj-lt"/>
            </a:rPr>
            <a:t>Define Objectives</a:t>
          </a:r>
          <a:endParaRPr lang="en-US" sz="2000" dirty="0">
            <a:latin typeface="+mj-lt"/>
          </a:endParaRP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a:latin typeface="+mj-lt"/>
            </a:rPr>
            <a:t>Identify Data Sources</a:t>
          </a:r>
          <a:endParaRPr lang="en-US" sz="2000" dirty="0">
            <a:latin typeface="+mj-lt"/>
          </a:endParaRP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a:latin typeface="+mj-lt"/>
            </a:rPr>
            <a:t>Data Acquisition and Understanding</a:t>
          </a:r>
          <a:endParaRPr lang="en-US" sz="3200" dirty="0">
            <a:latin typeface="+mj-lt"/>
          </a:endParaRP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a:latin typeface="+mj-lt"/>
            </a:rPr>
            <a:t>Ingest Data</a:t>
          </a:r>
          <a:endParaRPr lang="en-US" sz="1900" dirty="0">
            <a:latin typeface="+mj-lt"/>
          </a:endParaRP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a:latin typeface="+mj-lt"/>
            </a:rPr>
            <a:t>Explore Data</a:t>
          </a:r>
          <a:endParaRPr lang="en-US" sz="1900" dirty="0">
            <a:latin typeface="+mj-lt"/>
          </a:endParaRP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a:latin typeface="+mj-lt"/>
            </a:rPr>
            <a:t>Modeling</a:t>
          </a:r>
          <a:endParaRPr lang="en-US" sz="3200" dirty="0">
            <a:latin typeface="+mj-lt"/>
          </a:endParaRP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a:latin typeface="+mj-lt"/>
            </a:rPr>
            <a:t>Feature Selection</a:t>
          </a:r>
          <a:endParaRPr lang="en-US" sz="2000" dirty="0">
            <a:latin typeface="+mj-lt"/>
          </a:endParaRP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a:latin typeface="+mj-lt"/>
            </a:rPr>
            <a:t>Create and Train Model</a:t>
          </a:r>
          <a:endParaRPr lang="en-US" sz="2000" dirty="0">
            <a:latin typeface="+mj-lt"/>
          </a:endParaRP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a:latin typeface="+mj-lt"/>
            </a:rPr>
            <a:t>Deployment</a:t>
          </a:r>
          <a:endParaRPr lang="en-US" sz="3200" dirty="0">
            <a:latin typeface="+mj-lt"/>
          </a:endParaRP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a:latin typeface="+mj-lt"/>
            </a:rPr>
            <a:t>Customer Acceptance</a:t>
          </a:r>
          <a:endParaRPr lang="en-US" sz="3200" dirty="0">
            <a:latin typeface="+mj-lt"/>
          </a:endParaRP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a:latin typeface="+mj-lt"/>
            </a:rPr>
            <a:t>Operationalize</a:t>
          </a:r>
          <a:endParaRPr lang="en-US" sz="2000" dirty="0">
            <a:latin typeface="+mj-lt"/>
          </a:endParaRP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a:latin typeface="+mj-lt"/>
            </a:rPr>
            <a:t>Testing and Validation</a:t>
          </a:r>
          <a:endParaRPr lang="en-US" sz="1900" dirty="0">
            <a:latin typeface="+mj-lt"/>
          </a:endParaRP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a:latin typeface="+mj-lt"/>
            </a:rPr>
            <a:t>Update Data</a:t>
          </a:r>
          <a:endParaRPr lang="en-US" sz="1900" dirty="0">
            <a:latin typeface="+mj-lt"/>
          </a:endParaRP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a:latin typeface="+mj-lt"/>
            </a:rPr>
            <a:t>Handoff</a:t>
          </a:r>
          <a:endParaRPr lang="en-US" sz="1900" dirty="0">
            <a:latin typeface="+mj-lt"/>
          </a:endParaRP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a:latin typeface="+mj-lt"/>
            </a:rPr>
            <a:t>Re-train and re-score</a:t>
          </a:r>
          <a:endParaRPr lang="en-US" sz="1900" dirty="0">
            <a:latin typeface="+mj-lt"/>
          </a:endParaRP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0_2" csCatId="mainScheme" phldr="1"/>
      <dgm:spPr/>
      <dgm:t>
        <a:bodyPr/>
        <a:lstStyle/>
        <a:p>
          <a:endParaRPr lang="en-US"/>
        </a:p>
      </dgm:t>
    </dgm:pt>
    <dgm:pt modelId="{B7ABE164-295C-4643-A9AC-4A52A9ED0489}">
      <dgm:prSet phldrT="[Text]"/>
      <dgm:spPr/>
      <dgm:t>
        <a:bodyPr/>
        <a:lstStyle/>
        <a:p>
          <a:r>
            <a:rPr lang="en-US"/>
            <a:t>Big Data</a:t>
          </a:r>
          <a:endParaRPr lang="en-US" dirty="0"/>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t>Information Management</a:t>
          </a:r>
          <a:endParaRPr lang="en-US" dirty="0"/>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t>Solutions</a:t>
          </a:r>
          <a:endParaRPr lang="en-US" dirty="0"/>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t>Visualization</a:t>
          </a:r>
          <a:endParaRPr lang="en-US" dirty="0"/>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a:t>Data Factory</a:t>
          </a:r>
          <a:endParaRPr lang="en-US" dirty="0"/>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a:t>Event Hubs</a:t>
          </a:r>
          <a:endParaRPr lang="en-US" dirty="0"/>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a:t>Cosmos DB</a:t>
          </a:r>
          <a:endParaRPr lang="en-US" dirty="0"/>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a:t>Azure Storage</a:t>
          </a:r>
          <a:endParaRPr lang="en-US" dirty="0"/>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a:t>Templates and Gallery</a:t>
          </a:r>
          <a:endParaRPr lang="en-US" dirty="0"/>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dirty="0"/>
            <a:t>Machine Learning</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9744C-0298-4E66-9798-9D2B4441D4ED}">
      <dsp:nvSpPr>
        <dsp:cNvPr id="0" name=""/>
        <dsp:cNvSpPr/>
      </dsp:nvSpPr>
      <dsp:spPr>
        <a:xfrm>
          <a:off x="1588" y="2967380"/>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Advanced Analytics</a:t>
          </a:r>
        </a:p>
      </dsp:txBody>
      <dsp:txXfrm>
        <a:off x="35056" y="3000848"/>
        <a:ext cx="2218452" cy="1075758"/>
      </dsp:txXfrm>
    </dsp:sp>
    <dsp:sp modelId="{427A2433-FB0E-4E6F-9E92-44129B618DEC}">
      <dsp:nvSpPr>
        <dsp:cNvPr id="0" name=""/>
        <dsp:cNvSpPr/>
      </dsp:nvSpPr>
      <dsp:spPr>
        <a:xfrm rot="17945813">
          <a:off x="1804123" y="2701398"/>
          <a:ext cx="1879864" cy="32036"/>
        </a:xfrm>
        <a:custGeom>
          <a:avLst/>
          <a:gdLst/>
          <a:ahLst/>
          <a:cxnLst/>
          <a:rect l="0" t="0" r="0" b="0"/>
          <a:pathLst>
            <a:path>
              <a:moveTo>
                <a:pt x="0" y="16018"/>
              </a:moveTo>
              <a:lnTo>
                <a:pt x="1879864" y="1601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697058" y="2670419"/>
        <a:ext cx="93993" cy="93993"/>
      </dsp:txXfrm>
    </dsp:sp>
    <dsp:sp modelId="{95FAF00C-D4EA-4E6F-AAA6-FA0369C9D0EC}">
      <dsp:nvSpPr>
        <dsp:cNvPr id="0" name=""/>
        <dsp:cNvSpPr/>
      </dsp:nvSpPr>
      <dsp:spPr>
        <a:xfrm>
          <a:off x="3201133" y="1324757"/>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Fundamentals</a:t>
          </a:r>
        </a:p>
      </dsp:txBody>
      <dsp:txXfrm>
        <a:off x="3234601" y="1358225"/>
        <a:ext cx="2218452" cy="1075758"/>
      </dsp:txXfrm>
    </dsp:sp>
    <dsp:sp modelId="{8768890E-2D95-4AEB-881E-77D299180E28}">
      <dsp:nvSpPr>
        <dsp:cNvPr id="0" name=""/>
        <dsp:cNvSpPr/>
      </dsp:nvSpPr>
      <dsp:spPr>
        <a:xfrm rot="18289469">
          <a:off x="5143203" y="1223037"/>
          <a:ext cx="1600791" cy="32036"/>
        </a:xfrm>
        <a:custGeom>
          <a:avLst/>
          <a:gdLst/>
          <a:ahLst/>
          <a:cxnLst/>
          <a:rect l="0" t="0" r="0" b="0"/>
          <a:pathLst>
            <a:path>
              <a:moveTo>
                <a:pt x="0" y="16018"/>
              </a:moveTo>
              <a:lnTo>
                <a:pt x="1600791"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3579" y="1199035"/>
        <a:ext cx="80039" cy="80039"/>
      </dsp:txXfrm>
    </dsp:sp>
    <dsp:sp modelId="{9BD4918B-0B9C-4C03-8B29-E4C3A2038D6E}">
      <dsp:nvSpPr>
        <dsp:cNvPr id="0" name=""/>
        <dsp:cNvSpPr/>
      </dsp:nvSpPr>
      <dsp:spPr>
        <a:xfrm>
          <a:off x="6400677" y="10658"/>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Storage and Processing</a:t>
          </a:r>
        </a:p>
      </dsp:txBody>
      <dsp:txXfrm>
        <a:off x="6434145" y="44126"/>
        <a:ext cx="2218452" cy="1075758"/>
      </dsp:txXfrm>
    </dsp:sp>
    <dsp:sp modelId="{416E7764-D84F-4D79-BA33-92B85CB5C0A7}">
      <dsp:nvSpPr>
        <dsp:cNvPr id="0" name=""/>
        <dsp:cNvSpPr/>
      </dsp:nvSpPr>
      <dsp:spPr>
        <a:xfrm>
          <a:off x="5486521" y="1880086"/>
          <a:ext cx="914155" cy="32036"/>
        </a:xfrm>
        <a:custGeom>
          <a:avLst/>
          <a:gdLst/>
          <a:ahLst/>
          <a:cxnLst/>
          <a:rect l="0" t="0" r="0" b="0"/>
          <a:pathLst>
            <a:path>
              <a:moveTo>
                <a:pt x="0" y="16018"/>
              </a:moveTo>
              <a:lnTo>
                <a:pt x="91415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0745" y="1873250"/>
        <a:ext cx="45707" cy="45707"/>
      </dsp:txXfrm>
    </dsp:sp>
    <dsp:sp modelId="{A636C73F-D5CB-45DB-90CF-DA80205FC97F}">
      <dsp:nvSpPr>
        <dsp:cNvPr id="0" name=""/>
        <dsp:cNvSpPr/>
      </dsp:nvSpPr>
      <dsp:spPr>
        <a:xfrm>
          <a:off x="6400677" y="1324757"/>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Reporting</a:t>
          </a:r>
        </a:p>
      </dsp:txBody>
      <dsp:txXfrm>
        <a:off x="6434145" y="1358225"/>
        <a:ext cx="2218452" cy="1075758"/>
      </dsp:txXfrm>
    </dsp:sp>
    <dsp:sp modelId="{1C0192D1-4DFC-4D66-9775-9A19BFA983D0}">
      <dsp:nvSpPr>
        <dsp:cNvPr id="0" name=""/>
        <dsp:cNvSpPr/>
      </dsp:nvSpPr>
      <dsp:spPr>
        <a:xfrm rot="3310531">
          <a:off x="5143203" y="2537135"/>
          <a:ext cx="1600791" cy="32036"/>
        </a:xfrm>
        <a:custGeom>
          <a:avLst/>
          <a:gdLst/>
          <a:ahLst/>
          <a:cxnLst/>
          <a:rect l="0" t="0" r="0" b="0"/>
          <a:pathLst>
            <a:path>
              <a:moveTo>
                <a:pt x="0" y="16018"/>
              </a:moveTo>
              <a:lnTo>
                <a:pt x="1600791"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3579" y="2513133"/>
        <a:ext cx="80039" cy="80039"/>
      </dsp:txXfrm>
    </dsp:sp>
    <dsp:sp modelId="{24C56E2C-A063-4EA9-B6D5-9F2582DDBE44}">
      <dsp:nvSpPr>
        <dsp:cNvPr id="0" name=""/>
        <dsp:cNvSpPr/>
      </dsp:nvSpPr>
      <dsp:spPr>
        <a:xfrm>
          <a:off x="6400677" y="2638855"/>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Query</a:t>
          </a:r>
        </a:p>
      </dsp:txBody>
      <dsp:txXfrm>
        <a:off x="6434145" y="2672323"/>
        <a:ext cx="2218452" cy="1075758"/>
      </dsp:txXfrm>
    </dsp:sp>
    <dsp:sp modelId="{81B4C4F9-4F13-4AD5-8AD1-DDC7BDED0635}">
      <dsp:nvSpPr>
        <dsp:cNvPr id="0" name=""/>
        <dsp:cNvSpPr/>
      </dsp:nvSpPr>
      <dsp:spPr>
        <a:xfrm rot="20413970">
          <a:off x="2258357" y="3358447"/>
          <a:ext cx="971395" cy="32036"/>
        </a:xfrm>
        <a:custGeom>
          <a:avLst/>
          <a:gdLst/>
          <a:ahLst/>
          <a:cxnLst/>
          <a:rect l="0" t="0" r="0" b="0"/>
          <a:pathLst>
            <a:path>
              <a:moveTo>
                <a:pt x="0" y="16018"/>
              </a:moveTo>
              <a:lnTo>
                <a:pt x="971395" y="1601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19770" y="3350180"/>
        <a:ext cx="48569" cy="48569"/>
      </dsp:txXfrm>
    </dsp:sp>
    <dsp:sp modelId="{FB38917B-BCA3-4F2B-973F-E555CCC453FF}">
      <dsp:nvSpPr>
        <dsp:cNvPr id="0" name=""/>
        <dsp:cNvSpPr/>
      </dsp:nvSpPr>
      <dsp:spPr>
        <a:xfrm>
          <a:off x="3201133" y="2638855"/>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Business Intelligence</a:t>
          </a:r>
        </a:p>
      </dsp:txBody>
      <dsp:txXfrm>
        <a:off x="3234601" y="2672323"/>
        <a:ext cx="2218452" cy="1075758"/>
      </dsp:txXfrm>
    </dsp:sp>
    <dsp:sp modelId="{AEA0908B-071F-4C1E-B177-28B6F34B256C}">
      <dsp:nvSpPr>
        <dsp:cNvPr id="0" name=""/>
        <dsp:cNvSpPr/>
      </dsp:nvSpPr>
      <dsp:spPr>
        <a:xfrm rot="3654187">
          <a:off x="1804123" y="4344021"/>
          <a:ext cx="1879864" cy="32036"/>
        </a:xfrm>
        <a:custGeom>
          <a:avLst/>
          <a:gdLst/>
          <a:ahLst/>
          <a:cxnLst/>
          <a:rect l="0" t="0" r="0" b="0"/>
          <a:pathLst>
            <a:path>
              <a:moveTo>
                <a:pt x="0" y="16018"/>
              </a:moveTo>
              <a:lnTo>
                <a:pt x="1879864" y="1601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697058" y="4313042"/>
        <a:ext cx="93993" cy="93993"/>
      </dsp:txXfrm>
    </dsp:sp>
    <dsp:sp modelId="{2A6AAA4C-FA4E-4931-A48C-4240797EFBD5}">
      <dsp:nvSpPr>
        <dsp:cNvPr id="0" name=""/>
        <dsp:cNvSpPr/>
      </dsp:nvSpPr>
      <dsp:spPr>
        <a:xfrm>
          <a:off x="3201133" y="4610003"/>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 Science</a:t>
          </a:r>
        </a:p>
      </dsp:txBody>
      <dsp:txXfrm>
        <a:off x="3234601" y="4643471"/>
        <a:ext cx="2218452" cy="1075758"/>
      </dsp:txXfrm>
    </dsp:sp>
    <dsp:sp modelId="{A5BA7707-A4EC-4AED-9211-64DA26AC0562}">
      <dsp:nvSpPr>
        <dsp:cNvPr id="0" name=""/>
        <dsp:cNvSpPr/>
      </dsp:nvSpPr>
      <dsp:spPr>
        <a:xfrm>
          <a:off x="5486521" y="5165332"/>
          <a:ext cx="914155" cy="32036"/>
        </a:xfrm>
        <a:custGeom>
          <a:avLst/>
          <a:gdLst/>
          <a:ahLst/>
          <a:cxnLst/>
          <a:rect l="0" t="0" r="0" b="0"/>
          <a:pathLst>
            <a:path>
              <a:moveTo>
                <a:pt x="0" y="16018"/>
              </a:moveTo>
              <a:lnTo>
                <a:pt x="91415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20745" y="5158496"/>
        <a:ext cx="45707" cy="45707"/>
      </dsp:txXfrm>
    </dsp:sp>
    <dsp:sp modelId="{105EE055-B6C3-4CF1-9FCF-06AE0D91B4CE}">
      <dsp:nvSpPr>
        <dsp:cNvPr id="0" name=""/>
        <dsp:cNvSpPr/>
      </dsp:nvSpPr>
      <dsp:spPr>
        <a:xfrm>
          <a:off x="6400677" y="4610003"/>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Machine Learning</a:t>
          </a:r>
        </a:p>
      </dsp:txBody>
      <dsp:txXfrm>
        <a:off x="6434145" y="4643471"/>
        <a:ext cx="2218452" cy="1075758"/>
      </dsp:txXfrm>
    </dsp:sp>
    <dsp:sp modelId="{0EC931C6-855E-4F8B-8519-4FE5719843B7}">
      <dsp:nvSpPr>
        <dsp:cNvPr id="0" name=""/>
        <dsp:cNvSpPr/>
      </dsp:nvSpPr>
      <dsp:spPr>
        <a:xfrm rot="19457599">
          <a:off x="8580250" y="4836808"/>
          <a:ext cx="1125785" cy="32036"/>
        </a:xfrm>
        <a:custGeom>
          <a:avLst/>
          <a:gdLst/>
          <a:ahLst/>
          <a:cxnLst/>
          <a:rect l="0" t="0" r="0" b="0"/>
          <a:pathLst>
            <a:path>
              <a:moveTo>
                <a:pt x="0" y="16018"/>
              </a:moveTo>
              <a:lnTo>
                <a:pt x="112578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114998" y="4824681"/>
        <a:ext cx="56289" cy="56289"/>
      </dsp:txXfrm>
    </dsp:sp>
    <dsp:sp modelId="{8D6B02D4-E50A-430D-B760-7C819CC27220}">
      <dsp:nvSpPr>
        <dsp:cNvPr id="0" name=""/>
        <dsp:cNvSpPr/>
      </dsp:nvSpPr>
      <dsp:spPr>
        <a:xfrm>
          <a:off x="9600221" y="3952954"/>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Artificial Intelligence</a:t>
          </a:r>
        </a:p>
      </dsp:txBody>
      <dsp:txXfrm>
        <a:off x="9633689" y="3986422"/>
        <a:ext cx="2218452" cy="1075758"/>
      </dsp:txXfrm>
    </dsp:sp>
    <dsp:sp modelId="{64E7A890-311A-454B-A9C3-1EB244307D35}">
      <dsp:nvSpPr>
        <dsp:cNvPr id="0" name=""/>
        <dsp:cNvSpPr/>
      </dsp:nvSpPr>
      <dsp:spPr>
        <a:xfrm rot="2142401">
          <a:off x="8580250" y="5493857"/>
          <a:ext cx="1125785" cy="32036"/>
        </a:xfrm>
        <a:custGeom>
          <a:avLst/>
          <a:gdLst/>
          <a:ahLst/>
          <a:cxnLst/>
          <a:rect l="0" t="0" r="0" b="0"/>
          <a:pathLst>
            <a:path>
              <a:moveTo>
                <a:pt x="0" y="16018"/>
              </a:moveTo>
              <a:lnTo>
                <a:pt x="1125785" y="1601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114998" y="5481730"/>
        <a:ext cx="56289" cy="56289"/>
      </dsp:txXfrm>
    </dsp:sp>
    <dsp:sp modelId="{1E574F30-EEAB-4C24-838E-8A53803439EE}">
      <dsp:nvSpPr>
        <dsp:cNvPr id="0" name=""/>
        <dsp:cNvSpPr/>
      </dsp:nvSpPr>
      <dsp:spPr>
        <a:xfrm>
          <a:off x="9600221" y="5267052"/>
          <a:ext cx="2285388" cy="1142694"/>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Deep Learning</a:t>
          </a:r>
        </a:p>
      </dsp:txBody>
      <dsp:txXfrm>
        <a:off x="9633689" y="5300520"/>
        <a:ext cx="2218452" cy="1075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Define Objectives</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Identify Data Sources</a:t>
          </a:r>
          <a:endParaRPr lang="en-US" sz="2000" kern="1200" dirty="0">
            <a:latin typeface="+mj-lt"/>
          </a:endParaRP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Business Understanding</a:t>
          </a:r>
          <a:endParaRPr lang="en-US" sz="3200" kern="1200" dirty="0">
            <a:latin typeface="+mj-lt"/>
          </a:endParaRP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Ingest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Explore Data</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Update Data</a:t>
          </a:r>
          <a:endParaRPr lang="en-US" sz="1900" kern="1200" dirty="0">
            <a:latin typeface="+mj-lt"/>
          </a:endParaRP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Data Acquisition and Understanding</a:t>
          </a:r>
          <a:endParaRPr lang="en-US" sz="3200" kern="1200" dirty="0">
            <a:latin typeface="+mj-lt"/>
          </a:endParaRP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Feature Selection</a:t>
          </a:r>
          <a:endParaRPr lang="en-US"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Create and Train Model</a:t>
          </a:r>
          <a:endParaRPr lang="en-US" sz="2000" kern="1200" dirty="0">
            <a:latin typeface="+mj-lt"/>
          </a:endParaRP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Modeling</a:t>
          </a:r>
          <a:endParaRPr lang="en-US" sz="3200" kern="1200" dirty="0">
            <a:latin typeface="+mj-lt"/>
          </a:endParaRP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mj-lt"/>
            </a:rPr>
            <a:t>Operationalize</a:t>
          </a:r>
          <a:endParaRPr lang="en-US" sz="2000" kern="1200" dirty="0">
            <a:latin typeface="+mj-lt"/>
          </a:endParaRP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Deployment</a:t>
          </a:r>
          <a:endParaRPr lang="en-US" sz="3200" kern="1200" dirty="0">
            <a:latin typeface="+mj-lt"/>
          </a:endParaRP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a:latin typeface="+mj-lt"/>
            </a:rPr>
            <a:t>Testing and Validation</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Handoff</a:t>
          </a:r>
          <a:endParaRPr lang="en-US" sz="1900" kern="1200" dirty="0">
            <a:latin typeface="+mj-lt"/>
          </a:endParaRPr>
        </a:p>
        <a:p>
          <a:pPr marL="171450" lvl="1" indent="-171450" algn="l" defTabSz="844550">
            <a:lnSpc>
              <a:spcPct val="90000"/>
            </a:lnSpc>
            <a:spcBef>
              <a:spcPct val="0"/>
            </a:spcBef>
            <a:spcAft>
              <a:spcPct val="15000"/>
            </a:spcAft>
            <a:buChar char="•"/>
          </a:pPr>
          <a:r>
            <a:rPr lang="en-US" sz="1900" kern="1200">
              <a:latin typeface="+mj-lt"/>
            </a:rPr>
            <a:t>Re-train and re-score</a:t>
          </a:r>
          <a:endParaRPr lang="en-US" sz="1900" kern="1200" dirty="0">
            <a:latin typeface="+mj-lt"/>
          </a:endParaRP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latin typeface="+mj-lt"/>
            </a:rPr>
            <a:t>Customer Acceptance</a:t>
          </a:r>
          <a:endParaRPr lang="en-US" sz="3200" kern="1200" dirty="0">
            <a:latin typeface="+mj-lt"/>
          </a:endParaRPr>
        </a:p>
      </dsp:txBody>
      <dsp:txXfrm>
        <a:off x="62548" y="5437240"/>
        <a:ext cx="4150650" cy="11541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Information Management</a:t>
          </a:r>
          <a:endParaRPr lang="en-US" sz="2000" kern="1200" dirty="0"/>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Catalog</a:t>
          </a:r>
        </a:p>
        <a:p>
          <a:pPr marL="228600" lvl="1" indent="-228600" algn="l" defTabSz="889000">
            <a:lnSpc>
              <a:spcPct val="90000"/>
            </a:lnSpc>
            <a:spcBef>
              <a:spcPct val="0"/>
            </a:spcBef>
            <a:spcAft>
              <a:spcPct val="15000"/>
            </a:spcAft>
            <a:buChar char="•"/>
          </a:pPr>
          <a:r>
            <a:rPr lang="en-US" sz="2000" kern="1200"/>
            <a:t>Data Factory</a:t>
          </a:r>
          <a:endParaRPr lang="en-US" sz="2000" kern="1200" dirty="0"/>
        </a:p>
        <a:p>
          <a:pPr marL="228600" lvl="1" indent="-228600" algn="l" defTabSz="889000">
            <a:lnSpc>
              <a:spcPct val="90000"/>
            </a:lnSpc>
            <a:spcBef>
              <a:spcPct val="0"/>
            </a:spcBef>
            <a:spcAft>
              <a:spcPct val="15000"/>
            </a:spcAft>
            <a:buChar char="•"/>
          </a:pPr>
          <a:r>
            <a:rPr lang="en-US" sz="2000" kern="1200"/>
            <a:t>Event Hubs</a:t>
          </a:r>
          <a:endParaRPr lang="en-US" sz="2000" kern="1200" dirty="0"/>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Big Data</a:t>
          </a:r>
          <a:endParaRPr lang="en-US" sz="2000" kern="1200" dirty="0"/>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Azure Storage</a:t>
          </a:r>
          <a:endParaRPr lang="en-US" sz="2000" kern="1200" dirty="0"/>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SQL Data Warehouse</a:t>
          </a:r>
        </a:p>
        <a:p>
          <a:pPr marL="228600" lvl="1" indent="-228600" algn="l" defTabSz="889000">
            <a:lnSpc>
              <a:spcPct val="90000"/>
            </a:lnSpc>
            <a:spcBef>
              <a:spcPct val="0"/>
            </a:spcBef>
            <a:spcAft>
              <a:spcPct val="15000"/>
            </a:spcAft>
            <a:buChar char="•"/>
          </a:pPr>
          <a:r>
            <a:rPr lang="en-US" sz="2000" kern="1200"/>
            <a:t>Cosmos DB</a:t>
          </a:r>
          <a:endParaRPr lang="en-US" sz="2000" kern="1200" dirty="0"/>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Intelligence and Advanced Analytics</a:t>
          </a: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kern="1200" dirty="0"/>
            <a:t>Machine Learning</a:t>
          </a:r>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Stream Analytics</a:t>
          </a:r>
        </a:p>
        <a:p>
          <a:pPr marL="228600" lvl="1" indent="-228600" algn="l" defTabSz="889000">
            <a:lnSpc>
              <a:spcPct val="90000"/>
            </a:lnSpc>
            <a:spcBef>
              <a:spcPct val="0"/>
            </a:spcBef>
            <a:spcAft>
              <a:spcPct val="15000"/>
            </a:spcAft>
            <a:buChar char="•"/>
          </a:pPr>
          <a:r>
            <a:rPr lang="en-US" sz="2000" kern="1200" dirty="0"/>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Visualization</a:t>
          </a:r>
          <a:endParaRPr lang="en-US" sz="2000" kern="1200" dirty="0"/>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Power BI</a:t>
          </a:r>
        </a:p>
        <a:p>
          <a:pPr marL="228600" lvl="1" indent="-228600" algn="l" defTabSz="889000">
            <a:lnSpc>
              <a:spcPct val="90000"/>
            </a:lnSpc>
            <a:spcBef>
              <a:spcPct val="0"/>
            </a:spcBef>
            <a:spcAft>
              <a:spcPct val="15000"/>
            </a:spcAft>
            <a:buChar char="•"/>
          </a:pPr>
          <a:r>
            <a:rPr lang="en-US" sz="2000" kern="1200" dirty="0"/>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Solutions</a:t>
          </a:r>
          <a:endParaRPr lang="en-US" sz="2000" kern="1200" dirty="0"/>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Templates and Gallery</a:t>
          </a:r>
          <a:endParaRPr lang="en-US" sz="2000" kern="1200" dirty="0"/>
        </a:p>
      </dsp:txBody>
      <dsp:txXfrm>
        <a:off x="2694613" y="6169047"/>
        <a:ext cx="5726054" cy="4594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9/1/2017 10:53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9/1/2017 10:53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channel9.msdn.com/Events/Ignite/2015/BRK3467"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Description:</a:t>
            </a:r>
          </a:p>
          <a:p>
            <a:pPr marL="0" indent="0">
              <a:buFont typeface="+mj-lt"/>
              <a:buNone/>
            </a:pPr>
            <a:endParaRPr lang="en-US" dirty="0"/>
          </a:p>
          <a:p>
            <a:pPr marL="0" indent="0">
              <a:buFont typeface="+mj-lt"/>
              <a:buNone/>
            </a:pPr>
            <a:r>
              <a:rPr lang="en-US" dirty="0"/>
              <a:t>DevOps (Developer</a:t>
            </a:r>
            <a:r>
              <a:rPr lang="en-US" baseline="0" dirty="0"/>
              <a:t> Operations) is defined as a development process that emphasizes communication and collaboration between product management, software development, and operations, automating the process of solution integration, testing, deployment and infrastructure changes. </a:t>
            </a:r>
          </a:p>
          <a:p>
            <a:pPr marL="0" indent="0">
              <a:buFont typeface="+mj-lt"/>
              <a:buNone/>
            </a:pPr>
            <a:r>
              <a:rPr lang="en-US" baseline="0" dirty="0"/>
              <a:t>All projects involving on-premises software and hardware benefits from DevOps. But hybrid and cloud-only architectures require it – there are so many variables to even setting up the architecture that a dedicated team or developer is often required. And Advanced Analytics projects involving Data Science have even more requirements that are specific to these tasks.</a:t>
            </a:r>
          </a:p>
          <a:p>
            <a:pPr marL="0" indent="0">
              <a:buFont typeface="+mj-lt"/>
              <a:buNone/>
            </a:pPr>
            <a:r>
              <a:rPr lang="en-US" baseline="0" dirty="0"/>
              <a:t>This course explains the processes, procedures, platform options that you have available, along with explaining the tools you need to use to create an effective DevOps solution for your Advanced Analytics projects. </a:t>
            </a:r>
            <a:endParaRPr lang="en-US" dirty="0"/>
          </a:p>
          <a:p>
            <a:pPr marL="0" indent="0">
              <a:buFont typeface="+mj-lt"/>
              <a:buNone/>
            </a:pPr>
            <a:endParaRPr lang="en-US" dirty="0"/>
          </a:p>
          <a:p>
            <a:pPr marL="0" indent="0">
              <a:buFont typeface="+mj-lt"/>
              <a:buNone/>
            </a:pPr>
            <a:r>
              <a:rPr lang="en-US" dirty="0"/>
              <a:t>Level:</a:t>
            </a:r>
            <a:r>
              <a:rPr lang="en-US" baseline="0" dirty="0"/>
              <a:t> </a:t>
            </a:r>
          </a:p>
          <a:p>
            <a:pPr marL="0" indent="0">
              <a:buFont typeface="+mj-lt"/>
              <a:buNone/>
            </a:pPr>
            <a:r>
              <a:rPr lang="en-US" baseline="0" dirty="0"/>
              <a:t>300</a:t>
            </a:r>
          </a:p>
          <a:p>
            <a:pPr marL="0" indent="0">
              <a:buFont typeface="+mj-lt"/>
              <a:buNone/>
            </a:pPr>
            <a:endParaRPr lang="en-US" baseline="0" dirty="0"/>
          </a:p>
          <a:p>
            <a:pPr marL="0" indent="0">
              <a:buFont typeface="+mj-lt"/>
              <a:buNone/>
            </a:pPr>
            <a:r>
              <a:rPr lang="en-US" baseline="0" dirty="0"/>
              <a:t>Audience: </a:t>
            </a:r>
          </a:p>
          <a:p>
            <a:pPr marL="0" indent="0">
              <a:buFont typeface="+mj-lt"/>
              <a:buNone/>
            </a:pPr>
            <a:r>
              <a:rPr lang="en-US" baseline="0" dirty="0"/>
              <a:t>Technical professionals tasked with the infrastructure and development of a DevOps practice for Advanced Analytics Projects.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622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 guide - https://docsmsftpdfs.blob.core.windows.net/guides/azure/azure-ops-guide.pdf</a:t>
            </a:r>
          </a:p>
          <a:p>
            <a:pPr marL="342900" indent="-342900">
              <a:buFont typeface="+mj-lt"/>
              <a:buAutoNum type="arabicPeriod"/>
            </a:pPr>
            <a:r>
              <a:rPr lang="en-US" dirty="0"/>
              <a:t>Azure Design Patterns: https://blogs.msdn.microsoft.com/uk_faculty_connection/2017/05/17/getting-started-with-azure-design-patterns-and-azure-arm-quick-start-templates/</a:t>
            </a:r>
          </a:p>
          <a:p>
            <a:pPr marL="342900" indent="-342900">
              <a:buFont typeface="+mj-lt"/>
              <a:buAutoNum type="arabicPeriod"/>
            </a:pPr>
            <a:r>
              <a:rPr lang="en-US" dirty="0"/>
              <a:t>Deployment </a:t>
            </a:r>
          </a:p>
          <a:p>
            <a:pPr marL="560162" lvl="1" indent="-342900">
              <a:buFont typeface="+mj-lt"/>
              <a:buAutoNum type="arabicPeriod"/>
            </a:pPr>
            <a:r>
              <a:rPr lang="en-US" dirty="0"/>
              <a:t>Service Creation and Setup - https://azure.microsoft.com/en-us/offers/ms-azr-0003p/</a:t>
            </a:r>
          </a:p>
          <a:p>
            <a:pPr marL="342900" indent="-342900">
              <a:buFont typeface="+mj-lt"/>
              <a:buAutoNum type="arabicPeriod"/>
            </a:pPr>
            <a:r>
              <a:rPr lang="en-US" dirty="0"/>
              <a:t>Cost Management (Pricing) - https://azure.microsoft.com/en-us/pricing/</a:t>
            </a:r>
          </a:p>
          <a:p>
            <a:pPr marL="342900" indent="-342900">
              <a:buFont typeface="+mj-lt"/>
              <a:buAutoNum type="arabicPeriod"/>
            </a:pPr>
            <a:r>
              <a:rPr lang="en-US" dirty="0"/>
              <a:t>Migrations - https://msdn.microsoft.com/en-us/library/dn727097.aspx</a:t>
            </a:r>
          </a:p>
          <a:p>
            <a:pPr marL="342900" indent="-342900">
              <a:buFont typeface="+mj-lt"/>
              <a:buAutoNum type="arabicPeriod"/>
            </a:pPr>
            <a:r>
              <a:rPr lang="en-US" dirty="0"/>
              <a:t>Tools</a:t>
            </a:r>
          </a:p>
          <a:p>
            <a:pPr marL="560162" lvl="1" indent="-342900">
              <a:buFont typeface="+mj-lt"/>
              <a:buAutoNum type="arabicPeriod"/>
            </a:pPr>
            <a:r>
              <a:rPr lang="en-US" dirty="0"/>
              <a:t>The Azure Portal - https://docs.microsoft.com/en-us/azure/azure-portal-overview </a:t>
            </a:r>
          </a:p>
          <a:p>
            <a:pPr marL="560162" lvl="1" indent="-342900">
              <a:buFont typeface="+mj-lt"/>
              <a:buAutoNum type="arabicPeriod"/>
            </a:pPr>
            <a:r>
              <a:rPr lang="en-US" dirty="0"/>
              <a:t>PowerShell - https://docs.microsoft.com/en-us/powershell/azure/overview?view=azurermps-3.8.0</a:t>
            </a:r>
          </a:p>
          <a:p>
            <a:pPr marL="560162" lvl="1" indent="-342900">
              <a:buFont typeface="+mj-lt"/>
              <a:buAutoNum type="arabicPeriod"/>
            </a:pPr>
            <a:r>
              <a:rPr lang="en-US" dirty="0"/>
              <a:t>CLI - https://docs.microsoft.com/en-us/cli/azure/install-azure-cli</a:t>
            </a:r>
          </a:p>
          <a:p>
            <a:pPr marL="560162" lvl="1" indent="-342900">
              <a:buFont typeface="+mj-lt"/>
              <a:buAutoNum type="arabicPeriod"/>
            </a:pPr>
            <a:r>
              <a:rPr lang="en-US" dirty="0"/>
              <a:t>Others - Visual Studio, System Center, Jenkins, chef</a:t>
            </a:r>
          </a:p>
          <a:p>
            <a:pPr marL="560162" lvl="1" indent="-342900">
              <a:buFont typeface="+mj-lt"/>
              <a:buAutoNum type="arabicPeriod"/>
            </a:pPr>
            <a:r>
              <a:rPr lang="en-US" dirty="0"/>
              <a:t>Azure Automation - https://azure.microsoft.com/en-us/services/automation/</a:t>
            </a:r>
          </a:p>
          <a:p>
            <a:pPr marL="342900" indent="-342900">
              <a:buFont typeface="+mj-lt"/>
              <a:buAutoNum type="arabicPeriod"/>
            </a:pPr>
            <a:r>
              <a:rPr lang="en-US" dirty="0"/>
              <a:t>Facilities and Regions  </a:t>
            </a:r>
          </a:p>
          <a:p>
            <a:pPr marL="560162" lvl="1" indent="-342900">
              <a:buFont typeface="+mj-lt"/>
              <a:buAutoNum type="arabicPeriod"/>
            </a:pPr>
            <a:r>
              <a:rPr lang="en-US" dirty="0"/>
              <a:t>Locations - https://azure.microsoft.com/en-us/regions/</a:t>
            </a:r>
          </a:p>
          <a:p>
            <a:pPr marL="342900" indent="-342900">
              <a:buFont typeface="+mj-lt"/>
              <a:buAutoNum type="arabicPeriod"/>
            </a:pPr>
            <a:r>
              <a:rPr lang="en-US" dirty="0"/>
              <a:t>Security</a:t>
            </a:r>
          </a:p>
          <a:p>
            <a:pPr marL="560162" lvl="1" indent="-342900">
              <a:buFont typeface="+mj-lt"/>
              <a:buAutoNum type="arabicPeriod"/>
            </a:pPr>
            <a:r>
              <a:rPr lang="en-US" dirty="0"/>
              <a:t>Authentication and Access - https://docs.microsoft.com/en-us/azure/active-directory/connect/active-directory-aadconnect</a:t>
            </a:r>
          </a:p>
          <a:p>
            <a:pPr marL="560162" lvl="1" indent="-342900">
              <a:buFont typeface="+mj-lt"/>
              <a:buAutoNum type="arabicPeriod"/>
            </a:pPr>
            <a:r>
              <a:rPr lang="en-US" dirty="0"/>
              <a:t>Security best practices - https://docs.microsoft.com/en-us/azure/active-directory/role-based-access-control-configure</a:t>
            </a:r>
          </a:p>
          <a:p>
            <a:pPr marL="560162" lvl="1" indent="-342900">
              <a:buFont typeface="+mj-lt"/>
              <a:buAutoNum type="arabicPeriod"/>
            </a:pPr>
            <a:r>
              <a:rPr lang="en-US" dirty="0"/>
              <a:t>Azure Trust Center - https://azure.microsoft.com/en-us/support/trust-center/</a:t>
            </a:r>
          </a:p>
          <a:p>
            <a:pPr marL="342900" indent="-342900">
              <a:buFont typeface="+mj-lt"/>
              <a:buAutoNum type="arabicPeriod"/>
            </a:pPr>
            <a:r>
              <a:rPr lang="en-US" dirty="0"/>
              <a:t>Resource Grouping</a:t>
            </a:r>
          </a:p>
          <a:p>
            <a:pPr marL="560162" lvl="1" indent="-342900">
              <a:buFont typeface="+mj-lt"/>
              <a:buAutoNum type="arabicPeriod"/>
            </a:pPr>
            <a:r>
              <a:rPr lang="en-US" dirty="0"/>
              <a:t>Resource Groups - https://docs.microsoft.com/en-us/azure/azure-resource-manager/resource-group-overview </a:t>
            </a:r>
          </a:p>
          <a:p>
            <a:pPr marL="560162" lvl="1" indent="-342900">
              <a:buFont typeface="+mj-lt"/>
              <a:buAutoNum type="arabicPeriod"/>
            </a:pPr>
            <a:r>
              <a:rPr lang="en-US" dirty="0"/>
              <a:t>Using the ARM model - https://docs.microsoft.com/en-us/azure/azure-resource-manager/resource-group-template-deploy-portal</a:t>
            </a:r>
          </a:p>
          <a:p>
            <a:pPr marL="560162" lvl="1" indent="-342900">
              <a:buFont typeface="+mj-lt"/>
              <a:buAutoNum type="arabicPeriod"/>
            </a:pPr>
            <a:r>
              <a:rPr lang="en-US" dirty="0"/>
              <a:t>Safety - https://docs.microsoft.com/en-us/azure/storage/storage-redundancy </a:t>
            </a:r>
          </a:p>
          <a:p>
            <a:pPr marL="342900" indent="-342900">
              <a:buFont typeface="+mj-lt"/>
              <a:buAutoNum type="arabicPeriod"/>
            </a:pPr>
            <a:r>
              <a:rPr lang="en-US" dirty="0"/>
              <a:t>Auditing - https://msdn.microsoft.com/en-us/library/mt662411.aspx?f=255&amp;MSPPError=-2147217396</a:t>
            </a:r>
          </a:p>
          <a:p>
            <a:pPr marL="342900" indent="-342900">
              <a:buFont typeface="+mj-lt"/>
              <a:buAutoNum type="arabicPeriod"/>
            </a:pPr>
            <a:r>
              <a:rPr lang="en-US" dirty="0"/>
              <a:t>Troubleshooting and Support - https://azure.microsoft.com/en-us/blog/understanding-azure-troubleshooting-and-support/</a:t>
            </a:r>
          </a:p>
          <a:p>
            <a:pPr marL="342900" indent="-342900">
              <a:buFont typeface="+mj-lt"/>
              <a:buAutoNum type="arabicPeriod"/>
            </a:pPr>
            <a:r>
              <a:rPr lang="en-US" dirty="0"/>
              <a:t>Top 10 resources to keep up to date with the Azure Platform - https://blogs.msdn.microsoft.com/bizspark_au/2017/07/07/top-10-resources-i-use-to-keep-up-to-date-with-new-innovations-on-the-azure-platform/</a:t>
            </a:r>
          </a:p>
          <a:p>
            <a:pPr marL="342900" indent="-342900">
              <a:buFont typeface="+mj-lt"/>
              <a:buAutoNum type="arabicPeriod"/>
            </a:pPr>
            <a:endParaRPr lang="en-US" dirty="0"/>
          </a:p>
          <a:p>
            <a:pPr marL="342900" indent="-342900">
              <a:buFont typeface="+mj-lt"/>
              <a:buAutoNum type="arabicPeriod"/>
            </a:pPr>
            <a:r>
              <a:rPr lang="en-US" dirty="0"/>
              <a:t>Special considerations for Advanced Analytics:</a:t>
            </a:r>
          </a:p>
          <a:p>
            <a:pPr marL="560162" lvl="1" indent="-342900">
              <a:buFont typeface="+mj-lt"/>
              <a:buAutoNum type="arabicPeriod"/>
            </a:pPr>
            <a:r>
              <a:rPr lang="en-US" dirty="0"/>
              <a:t>Account management</a:t>
            </a:r>
          </a:p>
          <a:p>
            <a:pPr marL="560162" lvl="1" indent="-342900">
              <a:buFont typeface="+mj-lt"/>
              <a:buAutoNum type="arabicPeriod"/>
            </a:pPr>
            <a:r>
              <a:rPr lang="en-US" dirty="0"/>
              <a:t>Storage and redundancy</a:t>
            </a:r>
          </a:p>
          <a:p>
            <a:pPr marL="560162" lvl="1" indent="-342900">
              <a:buFont typeface="+mj-lt"/>
              <a:buAutoNum type="arabicPeriod"/>
            </a:pPr>
            <a:r>
              <a:rPr lang="en-US" dirty="0"/>
              <a:t>Privacy and data protection</a:t>
            </a:r>
          </a:p>
          <a:p>
            <a:pPr marL="560162" lvl="1" indent="-342900">
              <a:buFont typeface="+mj-lt"/>
              <a:buAutoNum type="arabicPeriod"/>
            </a:pPr>
            <a:r>
              <a:rPr lang="en-US" dirty="0"/>
              <a:t>Scheduling and Pipelined workflows</a:t>
            </a:r>
          </a:p>
          <a:p>
            <a:pPr marL="560162" lvl="1" indent="-342900">
              <a:buFont typeface="+mj-lt"/>
              <a:buAutoNum type="arabicPeriod"/>
            </a:pPr>
            <a:r>
              <a:rPr lang="en-US" dirty="0"/>
              <a:t>Networking - https://www.simple-talk.com/cloud/cloud-data/azure-networking-sql-server-dbas/</a:t>
            </a:r>
          </a:p>
          <a:p>
            <a:pPr marL="560162" lvl="1" indent="-342900">
              <a:buFont typeface="+mj-lt"/>
              <a:buAutoNum type="arabicPeriod"/>
            </a:pPr>
            <a:r>
              <a:rPr lang="en-US" dirty="0"/>
              <a:t>Optimization</a:t>
            </a:r>
          </a:p>
          <a:p>
            <a:pPr marL="560162" lvl="1" indent="-342900">
              <a:buFont typeface="+mj-lt"/>
              <a:buAutoNum type="arabicPeriod"/>
            </a:pPr>
            <a:r>
              <a:rPr lang="en-US" dirty="0"/>
              <a:t>Security</a:t>
            </a:r>
          </a:p>
          <a:p>
            <a:pPr marL="560162" lvl="1" indent="-342900">
              <a:buFont typeface="+mj-lt"/>
              <a:buAutoNum type="arabicPeriod"/>
            </a:pPr>
            <a:r>
              <a:rPr lang="en-US" dirty="0"/>
              <a:t>Advanced Analytics Services awareness – data transfer, storage and processing</a:t>
            </a:r>
          </a:p>
          <a:p>
            <a:pPr marL="560162" lvl="1" indent="-342900">
              <a:buFont typeface="+mj-lt"/>
              <a:buAutoNum type="arabicPeriod"/>
            </a:pPr>
            <a:r>
              <a:rPr lang="en-US" dirty="0"/>
              <a:t>Dependencies and interactions</a:t>
            </a:r>
          </a:p>
          <a:p>
            <a:pPr marL="342900" indent="-342900">
              <a:buFont typeface="+mj-lt"/>
              <a:buAutoNum type="arabicPeriod"/>
            </a:pP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0839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Information Technology Infrastructure Library - http://www.itinfo.am/eng/information-technology-infrastructure-library-guide/ </a:t>
            </a:r>
          </a:p>
          <a:p>
            <a:pPr marL="342900" indent="-342900">
              <a:buFont typeface="+mj-lt"/>
              <a:buAutoNum type="arabicPeriod"/>
            </a:pPr>
            <a:r>
              <a:rPr lang="en-US" baseline="0" dirty="0"/>
              <a:t>DevOps is People, Process, Products – but primarily about communication. While not everyone on the team needs to know everything in depth, it’s important to share across disciplines, such as security and account management</a:t>
            </a:r>
          </a:p>
          <a:p>
            <a:pPr marL="342900" indent="-342900">
              <a:buFont typeface="+mj-lt"/>
              <a:buAutoNum type="arabicPeriod"/>
            </a:pPr>
            <a:r>
              <a:rPr lang="en-US" baseline="0" dirty="0"/>
              <a:t>Microsoft DevOps site - https://www.microsoft.com/en-us/cloud-platform/development-operations</a:t>
            </a:r>
          </a:p>
          <a:p>
            <a:pPr marL="342900" indent="-342900">
              <a:buFont typeface="+mj-lt"/>
              <a:buAutoNum type="arabicPeriod"/>
            </a:pPr>
            <a:r>
              <a:rPr lang="en-US" baseline="0" dirty="0"/>
              <a:t>“Shift-Left” - https://devops.com/devops-shift-left-avoid-failure/ </a:t>
            </a:r>
          </a:p>
          <a:p>
            <a:pPr marL="342900" indent="-342900">
              <a:buFont typeface="+mj-lt"/>
              <a:buAutoNum type="arabicPeriod"/>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2566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Most DevOps</a:t>
            </a:r>
            <a:r>
              <a:rPr lang="en-US" baseline="0" dirty="0"/>
              <a:t> focused materials deal with the “Toolchain” – the tools drive the process. </a:t>
            </a:r>
            <a:endParaRPr lang="en-US" dirty="0"/>
          </a:p>
          <a:p>
            <a:pPr marL="228600" indent="-228600">
              <a:buFont typeface="+mj-lt"/>
              <a:buAutoNum type="arabicPeriod"/>
            </a:pPr>
            <a:r>
              <a:rPr lang="en-US" dirty="0"/>
              <a:t>Learning</a:t>
            </a:r>
            <a:r>
              <a:rPr lang="en-US" baseline="0" dirty="0"/>
              <a:t> Path for DevOps and Advanced Analytics - https://github.com/BuckWoody/LearningPaths/blob/master/IT%20Architect/Learning%20Path%20-%20Devops%20for%20Data%20Science.md</a:t>
            </a:r>
            <a:endParaRPr lang="en-US" dirty="0"/>
          </a:p>
          <a:p>
            <a:pPr marL="342900" indent="-342900">
              <a:buFont typeface="+mj-lt"/>
              <a:buAutoNum type="arabicPeriod"/>
            </a:pPr>
            <a:r>
              <a:rPr lang="en-US" dirty="0"/>
              <a:t>Parts Unlimited</a:t>
            </a:r>
            <a:r>
              <a:rPr lang="en-US" baseline="0" dirty="0"/>
              <a:t> MRP, a sample DevOps environment - https://microsoft.github.io/PartsUnlimitedMRP/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67488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Microsoft </a:t>
            </a:r>
            <a:r>
              <a:rPr lang="en-US" dirty="0" err="1"/>
              <a:t>OpenDev</a:t>
            </a:r>
            <a:r>
              <a:rPr lang="en-US" baseline="0" dirty="0"/>
              <a:t> - https://azure.microsoft.com/en-us/opendev/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47924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Start with a view of the project to start the discussion - https://buckwoody.wordpress.com/2017/08/17/a-data-science-microsoft-project-template-you-can-use-in-your-solutions/ </a:t>
            </a:r>
          </a:p>
          <a:p>
            <a:pPr marL="342900" indent="-342900">
              <a:buFont typeface="+mj-lt"/>
              <a:buAutoNum type="arabicPeriod"/>
            </a:pPr>
            <a:r>
              <a:rPr lang="en-US" dirty="0"/>
              <a:t>Account management is something that will often be new to the Data Science Team – https://docs.microsoft.com/en-us/azure/billing/billing-getting-started</a:t>
            </a:r>
          </a:p>
          <a:p>
            <a:pPr marL="342900" indent="-342900">
              <a:buFont typeface="+mj-lt"/>
              <a:buAutoNum type="arabicPeriod"/>
            </a:pPr>
            <a:r>
              <a:rPr lang="en-US" dirty="0"/>
              <a:t>Setting up the Azure Environment,</a:t>
            </a:r>
            <a:r>
              <a:rPr lang="en-US" baseline="0" dirty="0"/>
              <a:t> particularly working with the Azure Resource Model and deployment slots, is important to consider at the outset – https://azure.microsoft.com/en-us/resources/videos/resource-group-model-modern-management-for-modern-cloud/</a:t>
            </a:r>
          </a:p>
          <a:p>
            <a:pPr marL="342900" indent="-342900">
              <a:buFont typeface="+mj-lt"/>
              <a:buAutoNum type="arabicPeriod"/>
            </a:pPr>
            <a:r>
              <a:rPr lang="en-US" baseline="0" dirty="0"/>
              <a:t>Development should break out of silos, so DevOps CI/CT/CD should be integrated early – https://docs.microsoft.com/en-us/aspnet/aspnet/overview/developing-apps-with-windows-azure/building-real-world-cloud-apps-with-windows-azure/continuous-integration-and-continuous-delivery </a:t>
            </a:r>
          </a:p>
          <a:p>
            <a:pPr marL="342900" indent="-342900">
              <a:buFont typeface="+mj-lt"/>
              <a:buAutoNum type="arabicPeriod"/>
            </a:pPr>
            <a:r>
              <a:rPr lang="en-US" baseline="0" dirty="0"/>
              <a:t>It’s important to consider the end-to-end experience, as this affects everything from security to design – https://gallery.cortanaintelligence.com/Tutorial/Create-an-End-to-End-E2E-Deployment-ready-Data-Pipeline-for-Consuming-Azure-Services-A-Step-by-Step-Guide-2</a:t>
            </a:r>
          </a:p>
          <a:p>
            <a:pPr marL="342900" indent="-342900">
              <a:buFont typeface="+mj-lt"/>
              <a:buAutoNum type="arabicPeriod"/>
            </a:pPr>
            <a:r>
              <a:rPr lang="en-US" baseline="0" dirty="0"/>
              <a:t>There is often an established Build/Test environment in the organization that may include CI/CT/CD – these need to be considered early (shift-left) – https://msdn.microsoft.com/en-us/library/dn449957.aspx</a:t>
            </a:r>
          </a:p>
          <a:p>
            <a:pPr marL="342900" indent="-342900">
              <a:buFont typeface="+mj-lt"/>
              <a:buAutoNum type="arabicPeriod"/>
            </a:pPr>
            <a:r>
              <a:rPr lang="en-US" baseline="0" dirty="0"/>
              <a:t>Data is important, and a full scrub for PII and other sensitivities are very important to the Data Science project - https://msdn.microsoft.com/en-us/magazine/ee291586.aspx</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133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baseline="0" dirty="0"/>
              <a:t>Working in a team means “shifting left” – a new concept for many technologists - https://www.cio.com/article/3050579/leadership-management/want-agile-devops-shift-left.html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69749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with Microsoft Project</a:t>
            </a:r>
            <a:r>
              <a:rPr lang="en-US" baseline="0" dirty="0"/>
              <a:t> in Solutions: https://buckwoody.wordpress.com/2017/08/17/a-data-science-microsoft-project-template-you-can-use-in-your-solutions/ </a:t>
            </a:r>
          </a:p>
          <a:p>
            <a:pPr marL="342900" indent="-342900">
              <a:buFont typeface="+mj-lt"/>
              <a:buAutoNum type="arabicPeriod"/>
            </a:pPr>
            <a:r>
              <a:rPr lang="en-US" baseline="0" dirty="0"/>
              <a:t>Synchronizing your TFS with MPS - https://www.visualstudio.com/en-us/docs/work/office/sync-ps-tfs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5279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PowerPoint,</a:t>
            </a:r>
            <a:r>
              <a:rPr lang="en-US" baseline="0" dirty="0"/>
              <a:t> Visio, Whiteboard – choose a visualization declaration mechanism, make it part of your check in. Make sure you treat infrastructure and code as a single thought-entity. - https://www.visualstudio.com/en-us/docs/work/office/storyboard-your-ideas-using-powerpoint</a:t>
            </a:r>
            <a:endParaRPr lang="en-US" dirty="0"/>
          </a:p>
          <a:p>
            <a:pPr marL="342900" indent="-342900">
              <a:buFont typeface="+mj-lt"/>
              <a:buAutoNum type="arabicPeriod"/>
            </a:pPr>
            <a:r>
              <a:rPr lang="en-US" dirty="0"/>
              <a:t>Using a holistic approach: https://www.linkedin.com/pulse/architecture-data-exploration-using-microsoft-azure-verdon-mba</a:t>
            </a:r>
          </a:p>
          <a:p>
            <a:pPr marL="342900" indent="-342900">
              <a:buFont typeface="+mj-lt"/>
              <a:buAutoNum type="arabicPeriod"/>
            </a:pPr>
            <a:r>
              <a:rPr lang="en-US" dirty="0"/>
              <a:t>Planning</a:t>
            </a:r>
            <a:r>
              <a:rPr lang="en-US" baseline="0" dirty="0"/>
              <a:t> a Big Data solution: https://msdn.microsoft.com/en-us/library/dn749858.aspx </a:t>
            </a:r>
            <a:endParaRPr lang="en-US"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966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https://gallery.cortanaintelligence.com/Solution/Anomaly-Detection-in-Real-time-Data-Streams</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03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More about Wide World Importers: https://docs.microsoft.com/en-us/sql/sample/world-wide-importers/overview</a:t>
            </a:r>
          </a:p>
          <a:p>
            <a:pPr marL="228600" indent="-228600">
              <a:buFont typeface="+mj-lt"/>
              <a:buAutoNum type="arabicPeriod"/>
            </a:pPr>
            <a:r>
              <a:rPr lang="en-US" baseline="0" dirty="0"/>
              <a:t>Anomaly Detection: https</a:t>
            </a:r>
            <a:r>
              <a:rPr lang="en-US" baseline="0"/>
              <a:t>://gallery.cortanaintelligence.com/Solution/Anomaly-Detection-in-Real-time-Data-Streams</a:t>
            </a:r>
            <a:endParaRPr lang="en-US" baseline="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482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55913"/>
            <a:ext cx="6096000" cy="5902287"/>
          </a:xfrm>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0776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Another approach on decision matrices: http://www.businessnewsdaily.com/6146-decision-matrix.html</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2257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2925762" cy="1646237"/>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Full example: https://azure.microsoft.com/en-us/documentation/articles/data-catalog-get-started/</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664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98813" cy="1800225"/>
          </a:xfrm>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Full description is here: https://github.com/Azure/itanomalyinsights-cortana-intelligence-preconfigured-solution/blob/master/Docs/IT%20Anomaly%20Insights%20Post%20Deployment%20Instructions.md </a:t>
            </a:r>
          </a:p>
          <a:p>
            <a:pPr marL="228600" indent="-228600">
              <a:buFont typeface="+mj-lt"/>
              <a:buAutoNum type="arabicPeriod"/>
            </a:pPr>
            <a:r>
              <a:rPr lang="en-US" baseline="0" dirty="0"/>
              <a:t>Create your own Solution Templates: https://start.cortanaintelligence.com/CustomSolutions</a:t>
            </a:r>
          </a:p>
          <a:p>
            <a:pPr marL="228600" indent="-228600">
              <a:buFont typeface="+mj-lt"/>
              <a:buAutoNum type="arabicPeriod"/>
            </a:pPr>
            <a:r>
              <a:rPr lang="en-US" baseline="0" dirty="0"/>
              <a:t>More solution tutorials: https://gallery.cortanaintelligence.com/browse?categories=%5B%227%22%5D&amp;skip=0&amp;orderby=trending%20desc&amp;tags=%5B%22Solution%22%5D </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239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0710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 the Azure Portal</a:t>
            </a:r>
            <a:r>
              <a:rPr lang="en-US" baseline="0" dirty="0"/>
              <a:t> for management and billing - https://azure.microsoft.com/en-us/account/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3413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 the security waterfall - https://docs.microsoft.com/en-us/azure/active-directory/active-directory-understanding-resource-access</a:t>
            </a:r>
          </a:p>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dirty="0"/>
              <a:t>Role-Based Access control - https://docs.microsoft.com/en-us/azure/active-directory/role-based-access-control-what-is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5675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Understanding</a:t>
            </a:r>
            <a:r>
              <a:rPr lang="en-US" baseline="0" dirty="0"/>
              <a:t> the Azure Resource Model - https://docs.microsoft.com/en-us/azure/azure-resource-manager/resource-group-overview </a:t>
            </a:r>
            <a:endParaRPr lang="en-US" dirty="0"/>
          </a:p>
          <a:p>
            <a:pPr marL="342900" indent="-342900">
              <a:buFont typeface="+mj-lt"/>
              <a:buAutoNum type="arabicPeriod"/>
            </a:pPr>
            <a:r>
              <a:rPr lang="en-US" dirty="0"/>
              <a:t>Deploying</a:t>
            </a:r>
            <a:r>
              <a:rPr lang="en-US" baseline="0" dirty="0"/>
              <a:t> resources with ARM  Templates - https://docs.microsoft.com/en-us/azure/azure-resource-manager/resource-group-template-deploy</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More on the DSC - </a:t>
            </a:r>
            <a:r>
              <a:rPr lang="en-US" b="0" dirty="0">
                <a:hlinkClick r:id="" action="ppaction://noaction"/>
              </a:rPr>
              <a:t>http</a:t>
            </a:r>
            <a:r>
              <a:rPr lang="en-US" b="0" dirty="0">
                <a:hlinkClick r:id="rId3"/>
              </a:rPr>
              <a:t>://channel9.msdn.com/Events/Ignite/2015/BRK3467</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59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Getting Started with Microsoft Azure PowerShell - https://blogs.msdn.microsoft.com/mvpawardprogram/2017/08/22/microsoft-azure-powershell/ </a:t>
            </a:r>
            <a:endParaRPr lang="en-US" b="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0695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7668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Working effectively in teams - https://www.svds.com/working-effectively-in-data-science-teams/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7759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i="1" kern="1200" baseline="0" dirty="0">
                <a:solidFill>
                  <a:schemeClr val="tx1"/>
                </a:solidFill>
              </a:rPr>
              <a:t>Optional, if using your local Windows machine (the Data Science Virtual Machine located in later labs already has these items installed):</a:t>
            </a:r>
          </a:p>
          <a:p>
            <a:pPr marL="0" lvl="0" indent="0">
              <a:buFont typeface="+mj-lt"/>
              <a:buNone/>
              <a:defRPr/>
            </a:pPr>
            <a:endParaRPr lang="en-US" i="1" kern="1200" baseline="0" dirty="0">
              <a:solidFill>
                <a:schemeClr val="tx1"/>
              </a:solidFill>
            </a:endParaRPr>
          </a:p>
          <a:p>
            <a:pPr marL="560162" lvl="1" indent="-342900">
              <a:buFont typeface="+mj-lt"/>
              <a:buAutoNum type="arabicPeriod"/>
              <a:defRPr/>
            </a:pPr>
            <a:r>
              <a:rPr lang="en-US" dirty="0"/>
              <a:t>Install</a:t>
            </a:r>
            <a:r>
              <a:rPr lang="en-US" baseline="0" dirty="0"/>
              <a:t> </a:t>
            </a:r>
            <a:r>
              <a:rPr lang="en-US" dirty="0"/>
              <a:t>Visual Studio 2017 Community</a:t>
            </a:r>
            <a:r>
              <a:rPr lang="en-US" baseline="0" dirty="0"/>
              <a:t> Edition and select the “Data Science” workload: https://www.visualstudio.com/vs/community/ </a:t>
            </a:r>
          </a:p>
          <a:p>
            <a:pPr marL="560162" lvl="1" indent="-342900">
              <a:buFont typeface="+mj-lt"/>
              <a:buAutoNum type="arabicPeriod"/>
              <a:defRPr/>
            </a:pPr>
            <a:r>
              <a:rPr lang="en-US" baseline="0" dirty="0"/>
              <a:t>Install Power BI Desktop: https://powerbi.microsoft.com/en-us/desktop/ </a:t>
            </a:r>
          </a:p>
          <a:p>
            <a:pPr marL="560162" lvl="1" indent="-342900">
              <a:buFont typeface="+mj-lt"/>
              <a:buAutoNum type="arabicPeriod"/>
              <a:defRPr/>
            </a:pPr>
            <a:r>
              <a:rPr lang="en-US" baseline="0" dirty="0"/>
              <a:t>Install the Azure SDK: https://www.visualstudio.com/downloads/ </a:t>
            </a:r>
          </a:p>
          <a:p>
            <a:pPr marL="560162" lvl="1" indent="-342900">
              <a:buFont typeface="+mj-lt"/>
              <a:buAutoNum type="arabicPeriod"/>
              <a:defRPr/>
            </a:pPr>
            <a:r>
              <a:rPr lang="en-US" baseline="0" dirty="0"/>
              <a:t>Install Azure PowerShell: https://www.microsoft.com/web/handlers/webpi.ashx/getinstaller/WindowsAzurePowershellGet.3f.3f.3fnew.appids </a:t>
            </a:r>
          </a:p>
          <a:p>
            <a:pPr marL="560162" lvl="1" indent="-342900">
              <a:buFont typeface="+mj-lt"/>
              <a:buAutoNum type="arabicPeriod"/>
              <a:defRPr/>
            </a:pPr>
            <a:r>
              <a:rPr lang="en-US" baseline="0" dirty="0"/>
              <a:t>Install Azure CLI: https://docs.microsoft.com/en-us/cli/azure/install-azure-cli </a:t>
            </a:r>
          </a:p>
          <a:p>
            <a:pPr marL="560162" lvl="1" indent="-342900">
              <a:buFont typeface="+mj-lt"/>
              <a:buAutoNum type="arabicPeriod"/>
              <a:defRPr/>
            </a:pPr>
            <a:r>
              <a:rPr lang="en-US" baseline="0" dirty="0"/>
              <a:t>Install AZ Copy: https://aka.ms/downloadazcopy </a:t>
            </a:r>
            <a:r>
              <a:rPr lang="en-US" dirty="0"/>
              <a:t>and add it to your PATH variable in Windows</a:t>
            </a:r>
            <a:endParaRPr lang="en-US" baseline="0" dirty="0"/>
          </a:p>
          <a:p>
            <a:pPr marL="560162" lvl="1" indent="-342900">
              <a:buFont typeface="+mj-lt"/>
              <a:buAutoNum type="arabicPeriod"/>
              <a:defRPr/>
            </a:pPr>
            <a:r>
              <a:rPr lang="en-US" baseline="0" dirty="0"/>
              <a:t>Open Visual Studio, add in Extensions and Updates for the Azure Cloud Explorer, the Azure Data Factory, Azure HDInsight and other CIS platform Extensions as instructed.</a:t>
            </a: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223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Introduction to the DSVM</a:t>
            </a:r>
            <a:r>
              <a:rPr lang="en-US" baseline="0" dirty="0"/>
              <a:t> - https://docs.microsoft.com/en-us/azure/machine-learning/machine-learning-data-science-virtual-machine-overview</a:t>
            </a:r>
            <a:endParaRPr lang="en-US" dirty="0"/>
          </a:p>
          <a:p>
            <a:pPr marL="342900" indent="-342900">
              <a:buFont typeface="+mj-lt"/>
              <a:buAutoNum type="arabicPeriod"/>
            </a:pPr>
            <a:r>
              <a:rPr lang="en-US" dirty="0"/>
              <a:t>Set up data science environments for use in the Team Data Science Process - https://docs.microsoft.com/en-us/azure/machine-learning/machine-learning-data-science-environment-setup</a:t>
            </a:r>
          </a:p>
          <a:p>
            <a:pPr marL="342900" indent="-342900">
              <a:buFont typeface="+mj-lt"/>
              <a:buAutoNum type="arabicPeriod"/>
            </a:pPr>
            <a:r>
              <a:rPr lang="en-US" dirty="0"/>
              <a:t>Working with Kubernetes or Docker Swarms: https://docs.microsoft.com/en-us/azure/container-service/ </a:t>
            </a:r>
          </a:p>
          <a:p>
            <a:pPr marL="342900" indent="-342900">
              <a:buFont typeface="+mj-lt"/>
              <a:buAutoNum type="arabicPeriod"/>
            </a:pPr>
            <a:r>
              <a:rPr lang="en-US" dirty="0"/>
              <a:t>Create a CI/CD pipeline for containerized ASP.NET Core projects - https://blogs.msdn.microsoft.com/visualstudio/2017/08/22/create-a-cicd-pipeline-for-containerized-asp-net-core-projects/</a:t>
            </a:r>
          </a:p>
          <a:p>
            <a:pPr marL="342900" indent="-342900">
              <a:buFont typeface="+mj-lt"/>
              <a:buAutoNum type="arabicPeriod"/>
            </a:pPr>
            <a:r>
              <a:rPr lang="en-US" dirty="0"/>
              <a:t>Book</a:t>
            </a:r>
            <a:r>
              <a:rPr lang="en-US" baseline="0" dirty="0"/>
              <a:t> on Azure Containers - https://blogs.msdn.microsoft.com/microsoft_press/2017/08/30/free-ebook-introduction-to-windows-containers/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932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Create a free account - https://go.microsoft.com/fwlink/?LinkId=307137&amp;clcid=0x409 </a:t>
            </a:r>
          </a:p>
          <a:p>
            <a:pPr marL="342900" indent="-342900">
              <a:buFont typeface="+mj-lt"/>
              <a:buAutoNum type="arabicPeriod"/>
            </a:pPr>
            <a:r>
              <a:rPr lang="en-US" dirty="0"/>
              <a:t>Head Documentation Page -</a:t>
            </a:r>
            <a:r>
              <a:rPr lang="en-US" baseline="0" dirty="0"/>
              <a:t> https://www.visualstudio.com/en-us/docs/overview </a:t>
            </a:r>
          </a:p>
          <a:p>
            <a:pPr marL="342900" indent="-342900">
              <a:buFont typeface="+mj-lt"/>
              <a:buAutoNum type="arabicPeriod"/>
            </a:pPr>
            <a:r>
              <a:rPr lang="en-US" baseline="0" dirty="0"/>
              <a:t>DevOps references - https://www.visualstudio.com/en-us/docs/setup-admin/get-started</a:t>
            </a:r>
          </a:p>
          <a:p>
            <a:pPr marL="342900" indent="-342900">
              <a:buFont typeface="+mj-lt"/>
              <a:buAutoNum type="arabicPeriod"/>
            </a:pPr>
            <a:r>
              <a:rPr lang="en-US" baseline="0" dirty="0"/>
              <a:t>An end-to-end example of ci/cd: https://blogs.msdn.microsoft.com/uk_faculty_connection/2015/09/07/continuous-integration-and-testing-using-visual-studio-online/</a:t>
            </a:r>
          </a:p>
          <a:p>
            <a:pPr marL="342900" indent="-342900">
              <a:buFont typeface="+mj-lt"/>
              <a:buAutoNum type="arabicPeriod"/>
            </a:pPr>
            <a:r>
              <a:rPr lang="en-US" baseline="0" dirty="0"/>
              <a:t>An hour-long video of using Visual Studio and Visual Studio Online to move through an Agile workflow - https://tv.ssw.com/5642/project-management-with-visual-studio-online-dev-superpowers-episode-5</a:t>
            </a:r>
            <a:endParaRPr lang="en-US" dirty="0"/>
          </a:p>
          <a:p>
            <a:pPr marL="342900" indent="-342900">
              <a:buFont typeface="+mj-lt"/>
              <a:buAutoNum type="arabicPeriod"/>
            </a:pPr>
            <a:endParaRPr lang="en-US" baseline="0" dirty="0"/>
          </a:p>
          <a:p>
            <a:pPr marL="342900" indent="-342900">
              <a:buFont typeface="+mj-lt"/>
              <a:buAutoNum type="arabicPeriod"/>
            </a:pPr>
            <a:r>
              <a:rPr lang="en-US" baseline="0" dirty="0"/>
              <a:t>R Tools for Visual Studio – https://docs.microsoft.com/en-us/visualstudio/rtvs/</a:t>
            </a:r>
          </a:p>
          <a:p>
            <a:pPr marL="342900" indent="-342900">
              <a:buFont typeface="+mj-lt"/>
              <a:buAutoNum type="arabicPeriod"/>
            </a:pPr>
            <a:r>
              <a:rPr lang="en-US" baseline="0" dirty="0"/>
              <a:t>Python Tools for Visual Studio – https://docs.microsoft.com/en-us/visualstudio/python/python-in-visual-studio </a:t>
            </a:r>
          </a:p>
          <a:p>
            <a:pPr marL="342900" marR="0" lvl="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Visual Studio 2017 - https://blogs.msdn.microsoft.com/visualstudio/2016/11/18/data-science-workloads-in-visual-studio-2017-rc/</a:t>
            </a:r>
          </a:p>
          <a:p>
            <a:pPr marL="342900" indent="-342900">
              <a:buFont typeface="+mj-lt"/>
              <a:buAutoNum type="arabicPeriod"/>
            </a:pPr>
            <a:r>
              <a:rPr lang="en-US" baseline="0" dirty="0"/>
              <a:t>PowerShell tools for Visual Studio - https://github.com/adamdriscoll/poshtools</a:t>
            </a:r>
          </a:p>
          <a:p>
            <a:pPr marL="342900" indent="-342900">
              <a:buFont typeface="+mj-lt"/>
              <a:buAutoNum type="arabicPeriod"/>
            </a:pPr>
            <a:r>
              <a:rPr lang="en-US" dirty="0"/>
              <a:t>Cloud</a:t>
            </a:r>
            <a:r>
              <a:rPr lang="en-US" baseline="0" dirty="0"/>
              <a:t> Explorer for Visual Studio - https://docs.microsoft.com/en-us/azure/vs-azure-tools-resources-managing-with-cloud-explorer</a:t>
            </a:r>
            <a:endParaRPr lang="en-US" dirty="0"/>
          </a:p>
          <a:p>
            <a:pPr marL="342900" indent="-342900">
              <a:buFont typeface="+mj-lt"/>
              <a:buAutoNum type="arabicPeriod"/>
            </a:pPr>
            <a:r>
              <a:rPr lang="en-US" dirty="0"/>
              <a:t>Storage Tool Clients,</a:t>
            </a:r>
            <a:r>
              <a:rPr lang="en-US" baseline="0" dirty="0"/>
              <a:t> including Visual Studio - https://docs.microsoft.com/en-us/azure/storage/common/storage-explorers </a:t>
            </a:r>
            <a:endParaRPr lang="en-US" dirty="0"/>
          </a:p>
          <a:p>
            <a:pPr marL="342900" indent="-342900">
              <a:buFont typeface="+mj-lt"/>
              <a:buAutoNum type="arabicPeriod"/>
            </a:pPr>
            <a:r>
              <a:rPr lang="en-US" dirty="0"/>
              <a:t>HDInsight</a:t>
            </a:r>
            <a:r>
              <a:rPr lang="en-US" baseline="0" dirty="0"/>
              <a:t> Tools for Visual Studio - https://docs.microsoft.com/en-us/azure/hdinsight/hdinsight-hadoop-visual-studio-tools-get-started</a:t>
            </a:r>
          </a:p>
          <a:p>
            <a:pPr marL="342900" indent="-342900">
              <a:buFont typeface="+mj-lt"/>
              <a:buAutoNum type="arabicPeriod"/>
            </a:pPr>
            <a:r>
              <a:rPr lang="en-US" baseline="0" dirty="0"/>
              <a:t>Azure Data Lake and Stream Analytics tools for Visual Studio – https://www.microsoft.com/en-us/download/details.aspx?id=49504 </a:t>
            </a:r>
          </a:p>
          <a:p>
            <a:pPr marL="342900" indent="-342900">
              <a:buFont typeface="+mj-lt"/>
              <a:buAutoNum type="arabicPeriod"/>
            </a:pPr>
            <a:r>
              <a:rPr lang="en-US" baseline="0" dirty="0"/>
              <a:t>U-SQL Local Editor and Run - https://channel9.msdn.com/series/azuredatalake/usql-localrun </a:t>
            </a:r>
          </a:p>
          <a:p>
            <a:pPr marL="342900" indent="-342900">
              <a:buFont typeface="+mj-lt"/>
              <a:buAutoNum type="arabicPeriod"/>
            </a:pPr>
            <a:r>
              <a:rPr lang="en-US" baseline="0" dirty="0"/>
              <a:t>Azure Data Factory with Visual Studio - https://docs.microsoft.com/en-us/azure/data-factory/data-factory-build-your-first-pipeline-using-vs </a:t>
            </a:r>
          </a:p>
          <a:p>
            <a:pPr marL="342900" indent="-342900">
              <a:buFont typeface="+mj-lt"/>
              <a:buAutoNum type="arabicPeriod"/>
            </a:pPr>
            <a:r>
              <a:rPr lang="en-US" baseline="0" dirty="0"/>
              <a:t>SQL Data Warehouse with Visual Studio - https://docs.microsoft.com/en-us/azure/sql-data-warehouse/sql-data-warehouse-query-visual-studio </a:t>
            </a:r>
          </a:p>
          <a:p>
            <a:pPr marL="342900" indent="-342900">
              <a:buFont typeface="+mj-lt"/>
              <a:buAutoNum type="arabicPeriod"/>
            </a:pPr>
            <a:r>
              <a:rPr lang="en-US" baseline="0" dirty="0"/>
              <a:t>Azure Analysis Services with Visual Studio - https://blogs.msdn.microsoft.com/analysisservices/2017/03/09/introducing-sql-server-data-tools-for-analysis-and-reporting-services-for-visual-studio-2017/ </a:t>
            </a:r>
          </a:p>
          <a:p>
            <a:pPr marL="342900" indent="-342900">
              <a:buFont typeface="+mj-lt"/>
              <a:buAutoNum type="arabicPeriod"/>
            </a:pPr>
            <a:r>
              <a:rPr lang="en-US" baseline="0" dirty="0"/>
              <a:t>Cosmos DB with Visual Studio - https://docs.microsoft.com/en-us/azure/cosmos-db/create-table-dotnet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990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a:t>
            </a:r>
            <a:r>
              <a:rPr lang="en-US" baseline="0" dirty="0"/>
              <a:t> capabilities, and use - https://docs.microsoft.com/en-us/azure/machine-learning/machine-learning-what-is-ml-studio </a:t>
            </a:r>
          </a:p>
          <a:p>
            <a:pPr marL="342900" indent="-342900">
              <a:buFont typeface="+mj-lt"/>
              <a:buAutoNum type="arabicPeriod"/>
            </a:pPr>
            <a:r>
              <a:rPr lang="en-US" baseline="0" dirty="0"/>
              <a:t>Exporting the web service - https://docs.microsoft.com/en-us/powershell/module/azurerm.machinelearning/?view=azurermps-1.7.0</a:t>
            </a:r>
          </a:p>
          <a:p>
            <a:pPr marL="342900" indent="-342900">
              <a:buFont typeface="+mj-lt"/>
              <a:buAutoNum type="arabicPeriod"/>
            </a:pPr>
            <a:r>
              <a:rPr lang="en-US" baseline="0" dirty="0"/>
              <a:t>PowerShell for exporting - https://github.com/hning86/azuremlps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76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9823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Without a good data flow design, your project may not go</a:t>
            </a:r>
            <a:r>
              <a:rPr lang="en-US" baseline="0" dirty="0"/>
              <a:t> into production - https://medium.com/towards-data-science/how-to-build-a-data-science-pipeline-f24341848045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777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Analyze and Model your architecture </a:t>
            </a:r>
            <a:r>
              <a:rPr lang="en-US" baseline="0" dirty="0"/>
              <a:t> in Visual Studio - https://msdn.microsoft.com/library/57b85fsc%28v=vs.140%29.aspx </a:t>
            </a:r>
          </a:p>
          <a:p>
            <a:pPr marL="228600" indent="-228600">
              <a:buFont typeface="+mj-lt"/>
              <a:buAutoNum type="arabicPeriod"/>
            </a:pPr>
            <a:r>
              <a:rPr lang="en-US" baseline="0" dirty="0"/>
              <a:t>Video – capture business workflows - http://channel9.msdn.com/posts/clinted/uml-with-vs-2010-part-4-capture-business-workflows/ </a:t>
            </a:r>
          </a:p>
          <a:p>
            <a:pPr marL="228600" indent="-228600">
              <a:buFont typeface="+mj-lt"/>
              <a:buAutoNum type="arabicPeriod"/>
            </a:pPr>
            <a:r>
              <a:rPr lang="en-US" baseline="0" dirty="0"/>
              <a:t>Video – Improve architecture through modeling - http://go.microsoft.com/fwlink/?LinkID=252078 </a:t>
            </a:r>
          </a:p>
          <a:p>
            <a:pPr marL="228600" indent="-228600">
              <a:buFont typeface="+mj-lt"/>
              <a:buAutoNum type="arabicPeriod"/>
            </a:pPr>
            <a:r>
              <a:rPr lang="en-US" baseline="0" dirty="0"/>
              <a:t>Creating your backlog - https://www.visualstudio.com/en-us/docs/work/backlogs/create-your-backlog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62514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an</a:t>
            </a:r>
            <a:r>
              <a:rPr lang="en-US" baseline="0" dirty="0"/>
              <a:t> ADF Pipeline with an example - https://docs.microsoft.com/en-us/azure/data-factory/data-factory-create-pipelines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5591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Azure HDInsight</a:t>
            </a:r>
            <a:r>
              <a:rPr lang="en-US" baseline="0" dirty="0"/>
              <a:t> Tools for Visual Studio - https://docs.microsoft.com/en-us/azure/hdinsight/hdinsight-hadoop-visual-studio-tools-get-started</a:t>
            </a:r>
          </a:p>
          <a:p>
            <a:pPr marL="228600" indent="-228600">
              <a:buFont typeface="+mj-lt"/>
              <a:buAutoNum type="arabicPeriod"/>
            </a:pPr>
            <a:r>
              <a:rPr lang="en-US" baseline="0" dirty="0"/>
              <a:t>Azure Data Lake Tools for Visual Studio - https://docs.microsoft.com/en-us/azure/data-lake-analytics/data-lake-analytics-data-lake-tools-get-started </a:t>
            </a:r>
          </a:p>
          <a:p>
            <a:pPr marL="228600" indent="-228600">
              <a:buFont typeface="+mj-lt"/>
              <a:buAutoNum type="arabicPeriod"/>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1231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Assets within a Data Science project may contain multiple artifacts.</a:t>
            </a:r>
            <a:r>
              <a:rPr lang="en-US" baseline="0" dirty="0"/>
              <a:t> For the most part, an Azure Resource Manager template can contain most of these - https://docs.microsoft.com/en-us/azure/azure-resource-manager/resource-group-template-deploy-portal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039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Portal Documentation - https://docs.microsoft.com/en-us/azure/azure-portal-overview </a:t>
            </a:r>
          </a:p>
          <a:p>
            <a:pPr marL="342900" indent="-342900">
              <a:buFont typeface="+mj-lt"/>
              <a:buAutoNum type="arabicPeriod"/>
            </a:pPr>
            <a:r>
              <a:rPr lang="en-US" b="0" dirty="0"/>
              <a:t>DevOps with the Azure Portal - https://docs.microsoft.com/en-us/azure/azure-portal/tutorial-azureportal-devops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834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dirty="0"/>
              <a:t>Course Objectives</a:t>
            </a:r>
            <a:r>
              <a:rPr lang="en-US" baseline="0" dirty="0"/>
              <a:t> - </a:t>
            </a:r>
            <a:r>
              <a:rPr lang="en-US" dirty="0"/>
              <a:t>At the</a:t>
            </a:r>
            <a:r>
              <a:rPr lang="en-US" baseline="0" dirty="0"/>
              <a:t> end of this Module, you will:</a:t>
            </a:r>
          </a:p>
          <a:p>
            <a:pPr marL="0" indent="0">
              <a:buFont typeface="+mj-lt"/>
              <a:buNone/>
            </a:pPr>
            <a:endParaRPr lang="en-US" baseline="0" dirty="0"/>
          </a:p>
          <a:p>
            <a:pPr marL="514350" lvl="0" indent="-514350">
              <a:lnSpc>
                <a:spcPct val="100000"/>
              </a:lnSpc>
              <a:spcBef>
                <a:spcPts val="1000"/>
              </a:spcBef>
              <a:buFont typeface="+mj-lt"/>
              <a:buAutoNum type="arabicPeriod"/>
              <a:defRPr/>
            </a:pPr>
            <a:r>
              <a:rPr lang="en-US" sz="2800" dirty="0">
                <a:solidFill>
                  <a:srgbClr val="00B050"/>
                </a:solidFill>
                <a:latin typeface="Segoe UI Light"/>
              </a:rPr>
              <a:t>Plan for an Advanced Analytics solution using a prescribed process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platform component options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Developer Operations (DevOps) processes and Functions</a:t>
            </a:r>
          </a:p>
          <a:p>
            <a:pPr marL="514350" lvl="0" indent="-514350">
              <a:lnSpc>
                <a:spcPct val="100000"/>
              </a:lnSpc>
              <a:spcBef>
                <a:spcPts val="1000"/>
              </a:spcBef>
              <a:buFont typeface="+mj-lt"/>
              <a:buAutoNum type="arabicPeriod"/>
              <a:defRPr/>
            </a:pPr>
            <a:r>
              <a:rPr lang="en-US" sz="2800" dirty="0">
                <a:solidFill>
                  <a:srgbClr val="00B050"/>
                </a:solidFill>
                <a:latin typeface="Segoe UI Light"/>
              </a:rPr>
              <a:t>Understand and implement the tools required for setting up, managing, coding and delivering a Data Science project</a:t>
            </a:r>
          </a:p>
          <a:p>
            <a:endParaRPr lang="en-US" sz="12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96845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Main reference - https://docs.microsoft.com/en-us/azure/app-service/app-service-deployment-readme </a:t>
            </a:r>
          </a:p>
          <a:p>
            <a:pPr marL="342900" indent="-342900">
              <a:buFont typeface="+mj-lt"/>
              <a:buAutoNum type="arabicPeriod"/>
            </a:pPr>
            <a:r>
              <a:rPr lang="en-US" dirty="0"/>
              <a:t>Reference architecture</a:t>
            </a:r>
            <a:r>
              <a:rPr lang="en-US" baseline="0" dirty="0"/>
              <a:t> - https://docs.microsoft.com/en-us/azure/app-service-web/app-service-agile-software-development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518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551442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r>
              <a:rPr lang="en-US" dirty="0"/>
              <a:t>Integrating with Service</a:t>
            </a:r>
            <a:r>
              <a:rPr lang="en-US" baseline="0" dirty="0"/>
              <a:t> Hooks - </a:t>
            </a:r>
            <a:r>
              <a:rPr lang="en-US" dirty="0"/>
              <a:t>https://www.visualstudio.com/get-started/integrate/integrating-with-service-hooks-vs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73B30-137A-416C-84C2-178A3FF8FD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248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Using</a:t>
            </a:r>
            <a:r>
              <a:rPr lang="en-US" baseline="0" dirty="0"/>
              <a:t> System Center Runbooks - https://technet.microsoft.com/en-us/library/hh403791(v=sc.12).aspx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79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2831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Azure Trust Center (Security, Privacy, Transparency</a:t>
            </a:r>
            <a:r>
              <a:rPr lang="en-US"/>
              <a:t>, Compliance) - https://azure.microsoft.com/en-us/support/trust-center/</a:t>
            </a:r>
          </a:p>
          <a:p>
            <a:pPr marL="342900" indent="-342900">
              <a:buFont typeface="+mj-lt"/>
              <a:buAutoNum type="arabicPeriod"/>
            </a:pPr>
            <a:r>
              <a:rPr lang="en-US" dirty="0"/>
              <a:t>Working with the Azure Key Vault - https://blogs.msdn.microsoft.com/troy_aults_blog/2017/08/29/utilizing-key-vault-to-create-credentials-for-automation/ </a:t>
            </a:r>
            <a:endParaRPr lang="en-US" baseline="0" dirty="0"/>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33034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Uses the </a:t>
            </a:r>
            <a:r>
              <a:rPr lang="en-US" baseline="0"/>
              <a:t>STRIDE methodology - (</a:t>
            </a:r>
            <a:r>
              <a:rPr lang="en-US" baseline="0" dirty="0"/>
              <a:t>Spoofing, Tampering, Info Disclosure, Denial of Service and Elevation of </a:t>
            </a:r>
            <a:r>
              <a:rPr lang="en-US" baseline="0"/>
              <a:t>Privilege) - https://en.wikipedia.org/wiki/STRIDE_(security)</a:t>
            </a:r>
            <a:endParaRPr lang="en-US" baseline="0" dirty="0"/>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baseline="0" dirty="0"/>
              <a:t>The Threat Modeling Tool and the SDL - https://docs.microsoft.com/en-us/azure/security/azure-security-threat-modeling-tool </a:t>
            </a:r>
            <a:endParaRPr lang="en-US" dirty="0"/>
          </a:p>
          <a:p>
            <a:pPr marL="228600" indent="-228600">
              <a:buFont typeface="+mj-lt"/>
              <a:buAutoNum type="arabicPeriod"/>
            </a:pPr>
            <a:r>
              <a:rPr lang="en-US" dirty="0"/>
              <a:t>The Microsoft Threat Modeling Tool</a:t>
            </a:r>
            <a:r>
              <a:rPr lang="en-US" baseline="0" dirty="0"/>
              <a:t> download - https://www.microsoft.com/en-us/download/details.aspx?id=49168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8971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This tool helps to ensure you keep Windows secure, checking</a:t>
            </a:r>
            <a:r>
              <a:rPr lang="en-US" baseline="0" dirty="0"/>
              <a:t> your app to make sure it does not introduce new vulnerabilities - https://technet.microsoft.com/en-us/security/gg749821.aspx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34823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9058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There is a great</a:t>
            </a:r>
            <a:r>
              <a:rPr lang="en-US" baseline="0" dirty="0"/>
              <a:t> deal more information and many other tools to learn – all depend on your implementation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375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r>
              <a:rPr lang="en-US" dirty="0"/>
              <a:t>There’s a lot</a:t>
            </a:r>
            <a:r>
              <a:rPr lang="en-US" baseline="0" dirty="0"/>
              <a:t> of information here. You’ll get hands-on experience in class, with a chance to ask an instructor any questions you might have. However, this forms only a small part of learning so many technologies and processes. </a:t>
            </a:r>
          </a:p>
          <a:p>
            <a:endParaRPr lang="en-US" baseline="0" dirty="0"/>
          </a:p>
          <a:p>
            <a:r>
              <a:rPr lang="en-US" baseline="0" dirty="0"/>
              <a:t>The next largest section of your learning is to read each and every reference in the student handouts. Many point to books, websites and entire courses you can take in each topic. You won’t be expected to learn all of them at once – it’s more common to pull out the sections you need when you do a project, and learn about that technology before you implement it. </a:t>
            </a:r>
          </a:p>
          <a:p>
            <a:endParaRPr lang="en-US" baseline="0" dirty="0"/>
          </a:p>
          <a:p>
            <a:r>
              <a:rPr lang="en-US" baseline="0" dirty="0"/>
              <a:t>You’ll learn the most by actually creating and implementing solutions for your customers. You will do a quick </a:t>
            </a:r>
            <a:r>
              <a:rPr lang="en-US" baseline="0"/>
              <a:t>design during this </a:t>
            </a:r>
            <a:r>
              <a:rPr lang="en-US" baseline="0" dirty="0"/>
              <a:t>course, but that is a small sample of working with the technologies in a hands-on fashion. The good news is that you’ll find everything you need to be successful in this course and these materials.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6713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Many organizations have implemented System Center. This</a:t>
            </a:r>
            <a:r>
              <a:rPr lang="en-US" baseline="0" dirty="0"/>
              <a:t> system can be integrated with “Packs” - https://docs.microsoft.com/en-us/system-center/orchestrator/windows-azure-integration-pack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0481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Overview: https://docs.microsoft.com/en-us/azure/application-insights/app-insights-overview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1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There is also a full app for monitoring</a:t>
            </a:r>
            <a:r>
              <a:rPr lang="en-US" baseline="0" dirty="0"/>
              <a:t> ADF along with the Azure Portal - https://docs.microsoft.com/en-us/azure/data-factory/data-factory-monitor-manage-app</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4326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Monitor - https://azure.microsoft.com/en-us/blog/azure-monitor-multiple-diagnostic-settings/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333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239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9/1/2017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40688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9/1/2017 10:53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In order to understand DevOps on Advanced Analytics, we need to understand</a:t>
            </a:r>
            <a:r>
              <a:rPr lang="en-US" baseline="0" dirty="0"/>
              <a:t> that AA</a:t>
            </a:r>
            <a:r>
              <a:rPr lang="en-US" dirty="0"/>
              <a:t> combines multiple disciplines - https://www.microsoft.com/en-us/cloud-platform/advanced-analytics </a:t>
            </a: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489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The first thing to know is that</a:t>
            </a:r>
            <a:r>
              <a:rPr lang="en-US" baseline="0" dirty="0"/>
              <a:t> organizations do not always consider a “Data Science” or AI project as a </a:t>
            </a:r>
            <a:r>
              <a:rPr lang="en-US" baseline="0"/>
              <a:t>separate entity </a:t>
            </a:r>
            <a:r>
              <a:rPr lang="en-US" baseline="0" dirty="0"/>
              <a:t>– they view it as a continuum in their data-as-asset strategy.</a:t>
            </a:r>
            <a:endParaRPr lang="en-US" dirty="0"/>
          </a:p>
          <a:p>
            <a:pPr marL="342900" indent="-342900">
              <a:buFont typeface="+mj-lt"/>
              <a:buAutoNum type="arabicPeriod"/>
            </a:pPr>
            <a:r>
              <a:rPr lang="en-US" dirty="0"/>
              <a:t>SQL Server</a:t>
            </a:r>
            <a:r>
              <a:rPr lang="en-US" baseline="0" dirty="0"/>
              <a:t> - https://www.microsoft.com/en-us/sql-server/default.aspx </a:t>
            </a:r>
          </a:p>
          <a:p>
            <a:pPr marL="342900" indent="-342900">
              <a:buFont typeface="+mj-lt"/>
              <a:buAutoNum type="arabicPeriod"/>
            </a:pPr>
            <a:r>
              <a:rPr lang="en-US" baseline="0" dirty="0"/>
              <a:t>Reporting Services - https://docs.microsoft.com/en-us/sql/reporting-services/create-deploy-and-manage-mobile-and-paginated-reports </a:t>
            </a:r>
          </a:p>
          <a:p>
            <a:pPr marL="342900" indent="-342900">
              <a:buFont typeface="+mj-lt"/>
              <a:buAutoNum type="arabicPeriod"/>
            </a:pPr>
            <a:r>
              <a:rPr lang="en-US" baseline="0" dirty="0"/>
              <a:t>Writing T-SQL Statements - https://docs.microsoft.com/en-us/sql/t-sql/tutorial-writing-transact-sql-statements</a:t>
            </a:r>
          </a:p>
          <a:p>
            <a:pPr marL="342900" indent="-342900">
              <a:buFont typeface="+mj-lt"/>
              <a:buAutoNum type="arabicPeriod"/>
            </a:pPr>
            <a:r>
              <a:rPr lang="en-US" baseline="0" dirty="0"/>
              <a:t>SQL Server and Azure Analysis Services - https://docs.microsoft.com/en-us/azure/analysis-services/analysis-services-overview </a:t>
            </a:r>
          </a:p>
          <a:p>
            <a:pPr marL="342900" indent="-342900">
              <a:buFont typeface="+mj-lt"/>
              <a:buAutoNum type="arabicPeriod"/>
            </a:pPr>
            <a:r>
              <a:rPr lang="en-US" baseline="0" dirty="0"/>
              <a:t>Data Science Track - https://academy.microsoft.com/en-us/professional-program/data-science/ </a:t>
            </a:r>
          </a:p>
          <a:p>
            <a:pPr marL="342900" indent="-342900">
              <a:buFont typeface="+mj-lt"/>
              <a:buAutoNum type="arabicPeriod"/>
            </a:pPr>
            <a:r>
              <a:rPr lang="en-US" baseline="0" dirty="0"/>
              <a:t>Microsoft Machine Learning - https://azure.microsoft.com/en-us/services/machine-learning/ </a:t>
            </a:r>
          </a:p>
          <a:p>
            <a:pPr marL="342900" indent="-342900">
              <a:buFont typeface="+mj-lt"/>
              <a:buAutoNum type="arabicPeriod"/>
            </a:pPr>
            <a:r>
              <a:rPr lang="en-US" baseline="0" dirty="0"/>
              <a:t>Artificial Intelligence and Cognitive Services at Microsoft - https://www.microsoft.com/en-us/ai </a:t>
            </a:r>
          </a:p>
          <a:p>
            <a:pPr marL="342900" indent="-342900">
              <a:buFont typeface="+mj-lt"/>
              <a:buAutoNum type="arabicPeriod"/>
            </a:pPr>
            <a:r>
              <a:rPr lang="en-US" baseline="0" dirty="0"/>
              <a:t>Microsoft Deep Learning - https://www.microsoft.com/en-us/research/group/deep-learning-group/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397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Cortana Intelligence 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https://azure.microsoft.com/en-us/documentation/learning-paths/cortana-analytics-process/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a:ea typeface="+mn-ea"/>
                <a:cs typeface="+mn-cs"/>
              </a:rPr>
              <a:t>Data Science Blog - https://buckwoody.wordpress.com/</a:t>
            </a:r>
          </a:p>
        </p:txBody>
      </p:sp>
    </p:spTree>
    <p:extLst>
      <p:ext uri="{BB962C8B-B14F-4D97-AF65-F5344CB8AC3E}">
        <p14:creationId xmlns:p14="http://schemas.microsoft.com/office/powerpoint/2010/main" val="53637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4201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192965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864248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867874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8505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631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36328371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85512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4463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13172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96463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566316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3736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a:solidFill>
                <a:prstClr val="white"/>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29605528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a:t>Click icon to add picture</a:t>
            </a:r>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8444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0036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5203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008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09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011384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161901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1" y="1476621"/>
            <a:ext cx="11375537" cy="2015263"/>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spc="-52" baseline="0">
                <a:gradFill>
                  <a:gsLst>
                    <a:gs pos="100000">
                      <a:schemeClr val="tx1"/>
                    </a:gs>
                    <a:gs pos="6000">
                      <a:schemeClr val="tx1"/>
                    </a:gs>
                  </a:gsLst>
                  <a:lin ang="5400000" scaled="0"/>
                </a:gradFill>
              </a:defRPr>
            </a:lvl2pPr>
            <a:lvl3pPr marL="236409" indent="0">
              <a:buNone/>
              <a:defRPr sz="2040" spc="-52" baseline="0">
                <a:gradFill>
                  <a:gsLst>
                    <a:gs pos="100000">
                      <a:schemeClr val="tx1"/>
                    </a:gs>
                    <a:gs pos="6000">
                      <a:schemeClr val="tx1"/>
                    </a:gs>
                  </a:gsLst>
                  <a:lin ang="5400000" scaled="0"/>
                </a:gradFill>
              </a:defRPr>
            </a:lvl3pPr>
            <a:lvl4pPr marL="466342" indent="0">
              <a:buNone/>
              <a:defRPr sz="2040" spc="-52" baseline="0">
                <a:gradFill>
                  <a:gsLst>
                    <a:gs pos="100000">
                      <a:schemeClr val="tx1"/>
                    </a:gs>
                    <a:gs pos="6000">
                      <a:schemeClr val="tx1"/>
                    </a:gs>
                  </a:gsLst>
                  <a:lin ang="5400000" scaled="0"/>
                </a:gradFill>
              </a:defRPr>
            </a:lvl4pPr>
            <a:lvl5pPr marL="707610" indent="0">
              <a:buNone/>
              <a:defRPr sz="2040" spc="-52"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6552461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03124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93457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8754441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930613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97856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r>
              <a:rPr lang="en-US"/>
              <a:t>Click icon to add picture</a:t>
            </a:r>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06426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20270863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14900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8972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defTabSz="932563"/>
            <a:fld id="{6974C60E-8F8C-41D8-9BFF-6DF338C2FC78}" type="slidenum">
              <a:rPr lang="en-US" smtClean="0">
                <a:solidFill>
                  <a:srgbClr val="505050">
                    <a:tint val="75000"/>
                  </a:srgbClr>
                </a:solidFill>
              </a:rPr>
              <a:pPr defTabSz="932563"/>
              <a:t>‹#›</a:t>
            </a:fld>
            <a:endParaRPr lang="en-US" dirty="0">
              <a:solidFill>
                <a:srgbClr val="505050">
                  <a:tint val="75000"/>
                </a:srgbClr>
              </a:solidFill>
            </a:endParaRPr>
          </a:p>
        </p:txBody>
      </p:sp>
    </p:spTree>
    <p:extLst>
      <p:ext uri="{BB962C8B-B14F-4D97-AF65-F5344CB8AC3E}">
        <p14:creationId xmlns:p14="http://schemas.microsoft.com/office/powerpoint/2010/main" val="42841960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2.xml"/><Relationship Id="rId7" Type="http://schemas.openxmlformats.org/officeDocument/2006/relationships/tags" Target="../tags/tag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vmlDrawing" Target="../drawings/vmlDrawing1.vml"/><Relationship Id="rId5"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2.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ags" Target="../tags/tag2.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vmlDrawing" Target="../drawings/vmlDrawing2.vml"/><Relationship Id="rId2" Type="http://schemas.openxmlformats.org/officeDocument/2006/relationships/slideLayout" Target="../slideLayouts/slideLayout48.xml"/><Relationship Id="rId16"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theme" Target="../theme/theme5.xml"/><Relationship Id="rId5" Type="http://schemas.openxmlformats.org/officeDocument/2006/relationships/slideLayout" Target="../slideLayouts/slideLayout51.xml"/><Relationship Id="rId15" Type="http://schemas.openxmlformats.org/officeDocument/2006/relationships/image" Target="../media/image8.emf"/><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oleObject" Target="../embeddings/oleObject2.bin"/></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image" Target="../media/image12.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image" Target="../media/image12.png"/><Relationship Id="rId5" Type="http://schemas.openxmlformats.org/officeDocument/2006/relationships/theme" Target="../theme/theme7.xml"/><Relationship Id="rId4"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media/image12.png"/><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19" r:id="rId18"/>
    <p:sldLayoutId id="2147484520" r:id="rId19"/>
    <p:sldLayoutId id="2147484521" r:id="rId20"/>
    <p:sldLayoutId id="214748452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33" name="think-cell Slide" r:id="rId8" imgW="383" imgH="384" progId="TCLayout.ActiveDocument.1">
                  <p:embed/>
                </p:oleObj>
              </mc:Choice>
              <mc:Fallback>
                <p:oleObj name="think-cell Slide" r:id="rId8" imgW="383" imgH="384"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337814803"/>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294736457"/>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3"/>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2057" name="think-cell Slide" r:id="rId14" imgW="383" imgH="384" progId="TCLayout.ActiveDocument.1">
                  <p:embed/>
                </p:oleObj>
              </mc:Choice>
              <mc:Fallback>
                <p:oleObj name="think-cell Slide" r:id="rId14" imgW="383" imgH="384" progId="TCLayout.ActiveDocument.1">
                  <p:embed/>
                  <p:pic>
                    <p:nvPicPr>
                      <p:cNvPr id="3" name="Object 2" hidden="1"/>
                      <p:cNvPicPr/>
                      <p:nvPr/>
                    </p:nvPicPr>
                    <p:blipFill>
                      <a:blip r:embed="rId15"/>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pic>
        <p:nvPicPr>
          <p:cNvPr id="8" name="Picture 7"/>
          <p:cNvPicPr>
            <a:picLocks noChangeAspect="1"/>
          </p:cNvPicPr>
          <p:nvPr userDrawn="1"/>
        </p:nvPicPr>
        <p:blipFill>
          <a:blip r:embed="rId1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42995154"/>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Lst>
  <p:transition>
    <p:fade/>
  </p:transition>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68553651"/>
      </p:ext>
    </p:extLst>
  </p:cSld>
  <p:clrMap bg1="lt1" tx1="dk1" bg2="lt2" tx2="dk2" accent1="accent1" accent2="accent2" accent3="accent3" accent4="accent4" accent5="accent5" accent6="accent6" hlink="hlink" folHlink="folHlink"/>
  <p:sldLayoutIdLst>
    <p:sldLayoutId id="2147484544" r:id="rId1"/>
    <p:sldLayoutId id="2147484545" r:id="rId2"/>
    <p:sldLayoutId id="2147484546"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79199496"/>
      </p:ext>
    </p:extLst>
  </p:cSld>
  <p:clrMap bg1="lt1" tx1="dk1" bg2="lt2" tx2="dk2" accent1="accent1" accent2="accent2" accent3="accent3" accent4="accent4" accent5="accent5" accent6="accent6" hlink="hlink" folHlink="folHlink"/>
  <p:sldLayoutIdLst>
    <p:sldLayoutId id="2147484548" r:id="rId1"/>
    <p:sldLayoutId id="2147484549" r:id="rId2"/>
    <p:sldLayoutId id="2147484550" r:id="rId3"/>
    <p:sldLayoutId id="2147484551"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
          <a:stretch>
            <a:fillRect/>
          </a:stretch>
        </p:blipFill>
        <p:spPr>
          <a:xfrm rot="5400000">
            <a:off x="9393899" y="3050513"/>
            <a:ext cx="6995160" cy="894134"/>
          </a:xfrm>
          <a:prstGeom prst="rect">
            <a:avLst/>
          </a:prstGeom>
        </p:spPr>
      </p:pic>
      <p:pic>
        <p:nvPicPr>
          <p:cNvPr id="5" name="Picture 4"/>
          <p:cNvPicPr>
            <a:picLocks noChangeAspect="1"/>
          </p:cNvPicPr>
          <p:nvPr/>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89293536"/>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slideLayout" Target="../slideLayouts/slideLayout40.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notesSlide" Target="../notesSlides/notesSlide1.xml"/><Relationship Id="rId9" Type="http://schemas.openxmlformats.org/officeDocument/2006/relationships/image" Target="../media/image16.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47.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7.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4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4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47.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4.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47.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8.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47.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4.xml"/><Relationship Id="rId1" Type="http://schemas.openxmlformats.org/officeDocument/2006/relationships/slideLayout" Target="../slideLayouts/slideLayout42.xml"/><Relationship Id="rId5" Type="http://schemas.openxmlformats.org/officeDocument/2006/relationships/image" Target="../media/image20.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hyperlink" Target="http://aka.ms/devops" TargetMode="External"/><Relationship Id="rId7" Type="http://schemas.openxmlformats.org/officeDocument/2006/relationships/hyperlink" Target="http://aka.ms/edgedevops" TargetMode="External"/><Relationship Id="rId2" Type="http://schemas.openxmlformats.org/officeDocument/2006/relationships/notesSlide" Target="../notesSlides/notesSlide55.xml"/><Relationship Id="rId1" Type="http://schemas.openxmlformats.org/officeDocument/2006/relationships/slideLayout" Target="../slideLayouts/slideLayout56.xml"/><Relationship Id="rId6" Type="http://schemas.openxmlformats.org/officeDocument/2006/relationships/hyperlink" Target="http://aka.ms/devopsmva" TargetMode="External"/><Relationship Id="rId5" Type="http://schemas.openxmlformats.org/officeDocument/2006/relationships/hyperlink" Target="https://twitter.com/search?f=realtime&amp;q=#talkdevops&amp;src=savs" TargetMode="External"/><Relationship Id="rId4" Type="http://schemas.openxmlformats.org/officeDocument/2006/relationships/hyperlink" Target="http://aka.ms/iac_tlp"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3081"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9691" y="4096004"/>
            <a:ext cx="6314158"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600" b="1" i="0" u="none" strike="noStrike" kern="0" cap="none" spc="0" normalizeH="0" baseline="0" noProof="0" dirty="0">
                <a:ln>
                  <a:noFill/>
                </a:ln>
                <a:solidFill>
                  <a:srgbClr val="0072C6"/>
                </a:solidFill>
                <a:effectLst/>
                <a:uLnTx/>
                <a:uFillTx/>
                <a:latin typeface="Segoe UI Light"/>
                <a:ea typeface="+mn-ea"/>
                <a:cs typeface="+mn-cs"/>
              </a:rPr>
              <a:t>The Cortana Intelligence Suite</a:t>
            </a:r>
          </a:p>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2800" b="1" i="0" u="none" strike="noStrike" kern="0" cap="none" spc="-102" normalizeH="0" baseline="0" noProof="0" dirty="0">
                <a:ln w="3175">
                  <a:noFill/>
                </a:ln>
                <a:solidFill>
                  <a:srgbClr val="0072C6"/>
                </a:solidFill>
                <a:effectLst/>
                <a:uLnTx/>
                <a:uFillTx/>
                <a:latin typeface="Segoe UI Light"/>
                <a:ea typeface="+mn-ea"/>
                <a:cs typeface="+mn-cs"/>
              </a:rPr>
              <a:t>DevOps for Data Science</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lang="en-US" sz="2000" kern="0" dirty="0">
                <a:solidFill>
                  <a:prstClr val="white">
                    <a:lumMod val="50000"/>
                  </a:prstClr>
                </a:solidFill>
                <a:latin typeface="Segoe UI Light"/>
              </a:rPr>
              <a:t>Microsoft Artificial Intelligence and Research </a:t>
            </a: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Team</a:t>
            </a: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00BCF2"/>
                </a:solidFill>
                <a:effectLst/>
                <a:uLnTx/>
                <a:uFillTx/>
                <a:latin typeface="Segoe UI Light"/>
                <a:ea typeface="+mn-ea"/>
                <a:cs typeface="+mn-cs"/>
              </a:rPr>
              <a:t>Learnanalytics.microsfoft.com</a:t>
            </a: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604225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DevOps Processes</a:t>
            </a:r>
          </a:p>
        </p:txBody>
      </p:sp>
      <p:grpSp>
        <p:nvGrpSpPr>
          <p:cNvPr id="6" name="Group 5"/>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18" name="Rectangle: Rounded Corners 17">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ight Triangle 19">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p:cNvPr>
            <p:cNvGrpSpPr/>
            <p:nvPr/>
          </p:nvGrpSpPr>
          <p:grpSpPr>
            <a:xfrm>
              <a:off x="5748830" y="2605946"/>
              <a:ext cx="698800" cy="560650"/>
              <a:chOff x="10960893" y="2807494"/>
              <a:chExt cx="698800" cy="560650"/>
            </a:xfrm>
          </p:grpSpPr>
          <p:sp>
            <p:nvSpPr>
              <p:cNvPr id="15" name="Rectangle: Rounded Corners 14">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ight Triangle 16">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217701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25"/>
            <a:ext cx="12429402" cy="772088"/>
          </a:xfrm>
        </p:spPr>
        <p:txBody>
          <a:bodyPr vert="horz" wrap="square" lIns="146304" tIns="91440" rIns="146304" bIns="91440" rtlCol="0" anchor="t">
            <a:noAutofit/>
          </a:bodyPr>
          <a:lstStyle/>
          <a:p>
            <a:pPr algn="r"/>
            <a:r>
              <a:rPr lang="en-US" sz="4000" dirty="0">
                <a:solidFill>
                  <a:schemeClr val="bg1">
                    <a:lumMod val="50000"/>
                  </a:schemeClr>
                </a:solidFill>
              </a:rPr>
              <a:t>ITIL</a:t>
            </a:r>
          </a:p>
        </p:txBody>
      </p:sp>
      <p:sp>
        <p:nvSpPr>
          <p:cNvPr id="151" name="TextBox 61"/>
          <p:cNvSpPr txBox="1"/>
          <p:nvPr/>
        </p:nvSpPr>
        <p:spPr>
          <a:xfrm>
            <a:off x="7335675" y="3888266"/>
            <a:ext cx="1647065" cy="24622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2359"/>
                </a:solidFill>
                <a:effectLst/>
                <a:uLnTx/>
                <a:uFillTx/>
                <a:latin typeface="Segoe UI"/>
                <a:ea typeface="+mn-ea"/>
                <a:cs typeface="+mn-cs"/>
              </a:rPr>
              <a:t>Production</a:t>
            </a:r>
          </a:p>
        </p:txBody>
      </p:sp>
      <p:sp>
        <p:nvSpPr>
          <p:cNvPr id="153" name="TextBox 61"/>
          <p:cNvSpPr txBox="1"/>
          <p:nvPr/>
        </p:nvSpPr>
        <p:spPr>
          <a:xfrm>
            <a:off x="3273918" y="3888266"/>
            <a:ext cx="1649921" cy="24622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42359"/>
                </a:solidFill>
                <a:effectLst/>
                <a:uLnTx/>
                <a:uFillTx/>
                <a:latin typeface="Segoe UI"/>
                <a:ea typeface="+mn-ea"/>
                <a:cs typeface="+mn-cs"/>
              </a:rPr>
              <a:t>Development</a:t>
            </a:r>
          </a:p>
        </p:txBody>
      </p:sp>
      <p:sp>
        <p:nvSpPr>
          <p:cNvPr id="154" name="Donut 6"/>
          <p:cNvSpPr/>
          <p:nvPr/>
        </p:nvSpPr>
        <p:spPr bwMode="auto">
          <a:xfrm>
            <a:off x="3273921" y="1888336"/>
            <a:ext cx="5708819" cy="3679389"/>
          </a:xfrm>
          <a:prstGeom prst="donut">
            <a:avLst>
              <a:gd name="adj" fmla="val 1889"/>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155" name="Group 9"/>
          <p:cNvGrpSpPr/>
          <p:nvPr/>
        </p:nvGrpSpPr>
        <p:grpSpPr>
          <a:xfrm flipH="1">
            <a:off x="7165801" y="2883775"/>
            <a:ext cx="2004617" cy="1688510"/>
            <a:chOff x="1263909" y="2530296"/>
            <a:chExt cx="1701186" cy="1424104"/>
          </a:xfrm>
        </p:grpSpPr>
        <p:sp>
          <p:nvSpPr>
            <p:cNvPr id="156"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58"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62" name="Isosceles Triangle 328"/>
            <p:cNvSpPr/>
            <p:nvPr/>
          </p:nvSpPr>
          <p:spPr bwMode="auto">
            <a:xfrm>
              <a:off x="1282093"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163" name="Group 329"/>
            <p:cNvGrpSpPr/>
            <p:nvPr/>
          </p:nvGrpSpPr>
          <p:grpSpPr>
            <a:xfrm rot="10800000">
              <a:off x="2605496" y="3067058"/>
              <a:ext cx="359599" cy="314691"/>
              <a:chOff x="809112" y="3312713"/>
              <a:chExt cx="595204" cy="520873"/>
            </a:xfrm>
          </p:grpSpPr>
          <p:sp>
            <p:nvSpPr>
              <p:cNvPr id="164"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65" name="Isosceles Triangle 331"/>
              <p:cNvSpPr/>
              <p:nvPr/>
            </p:nvSpPr>
            <p:spPr bwMode="auto">
              <a:xfrm>
                <a:off x="809112" y="3343902"/>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grpSp>
      <p:grpSp>
        <p:nvGrpSpPr>
          <p:cNvPr id="215" name="Group 214"/>
          <p:cNvGrpSpPr/>
          <p:nvPr/>
        </p:nvGrpSpPr>
        <p:grpSpPr>
          <a:xfrm>
            <a:off x="7697153" y="3315543"/>
            <a:ext cx="935228" cy="483232"/>
            <a:chOff x="7697572" y="3497262"/>
            <a:chExt cx="935493" cy="483369"/>
          </a:xfrm>
        </p:grpSpPr>
        <p:grpSp>
          <p:nvGrpSpPr>
            <p:cNvPr id="216" name="Group 215"/>
            <p:cNvGrpSpPr/>
            <p:nvPr/>
          </p:nvGrpSpPr>
          <p:grpSpPr>
            <a:xfrm>
              <a:off x="7865367" y="3497262"/>
              <a:ext cx="690606" cy="403213"/>
              <a:chOff x="9346973" y="3662790"/>
              <a:chExt cx="1006499" cy="587648"/>
            </a:xfrm>
          </p:grpSpPr>
          <p:sp>
            <p:nvSpPr>
              <p:cNvPr id="249" name="Rectangle 30"/>
              <p:cNvSpPr/>
              <p:nvPr/>
            </p:nvSpPr>
            <p:spPr bwMode="auto">
              <a:xfrm>
                <a:off x="9375011" y="3662790"/>
                <a:ext cx="654512" cy="475476"/>
              </a:xfrm>
              <a:prstGeom prst="rect">
                <a:avLst/>
              </a:prstGeom>
              <a:solidFill>
                <a:srgbClr val="FFFFFF"/>
              </a:solidFill>
              <a:ln w="10795" cap="flat" cmpd="sng" algn="ctr">
                <a:noFill/>
                <a:prstDash val="solid"/>
                <a:headEnd type="none" w="med" len="med"/>
                <a:tailEnd type="none" w="med" len="med"/>
              </a:ln>
              <a:effectLst/>
            </p:spPr>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50" name="Group 31"/>
              <p:cNvGrpSpPr>
                <a:grpSpLocks noChangeAspect="1"/>
              </p:cNvGrpSpPr>
              <p:nvPr/>
            </p:nvGrpSpPr>
            <p:grpSpPr>
              <a:xfrm>
                <a:off x="9346973" y="3663987"/>
                <a:ext cx="1006499" cy="586451"/>
                <a:chOff x="3742936" y="4845973"/>
                <a:chExt cx="1611848" cy="970652"/>
              </a:xfrm>
              <a:solidFill>
                <a:srgbClr val="0072C6">
                  <a:lumMod val="75000"/>
                </a:srgbClr>
              </a:solidFill>
            </p:grpSpPr>
            <p:sp>
              <p:nvSpPr>
                <p:cNvPr id="269" name="Freeform 186"/>
                <p:cNvSpPr>
                  <a:spLocks noEditPoints="1"/>
                </p:cNvSpPr>
                <p:nvPr/>
              </p:nvSpPr>
              <p:spPr bwMode="black">
                <a:xfrm>
                  <a:off x="4953857" y="4976815"/>
                  <a:ext cx="400927" cy="80850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70" name="Freeform 88"/>
                <p:cNvSpPr>
                  <a:spLocks noEditPoints="1"/>
                </p:cNvSpPr>
                <p:nvPr/>
              </p:nvSpPr>
              <p:spPr bwMode="black">
                <a:xfrm>
                  <a:off x="3742936" y="4845973"/>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51" name="Group 32"/>
              <p:cNvGrpSpPr/>
              <p:nvPr/>
            </p:nvGrpSpPr>
            <p:grpSpPr>
              <a:xfrm>
                <a:off x="9443109" y="3726150"/>
                <a:ext cx="521728" cy="382428"/>
                <a:chOff x="-1748541" y="1986635"/>
                <a:chExt cx="1206735" cy="914192"/>
              </a:xfrm>
            </p:grpSpPr>
            <p:sp>
              <p:nvSpPr>
                <p:cNvPr id="252" name="Rectangle 35"/>
                <p:cNvSpPr>
                  <a:spLocks noChangeArrowheads="1"/>
                </p:cNvSpPr>
                <p:nvPr/>
              </p:nvSpPr>
              <p:spPr bwMode="auto">
                <a:xfrm>
                  <a:off x="-1318871" y="2263180"/>
                  <a:ext cx="50281" cy="21483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3" name="Rectangle 36"/>
                <p:cNvSpPr>
                  <a:spLocks noChangeArrowheads="1"/>
                </p:cNvSpPr>
                <p:nvPr/>
              </p:nvSpPr>
              <p:spPr bwMode="auto">
                <a:xfrm>
                  <a:off x="-1538277" y="2564861"/>
                  <a:ext cx="25368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4" name="Rectangle 37"/>
                <p:cNvSpPr>
                  <a:spLocks noChangeArrowheads="1"/>
                </p:cNvSpPr>
                <p:nvPr/>
              </p:nvSpPr>
              <p:spPr bwMode="auto">
                <a:xfrm>
                  <a:off x="-1602270" y="2564861"/>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5" name="Rectangle 38"/>
                <p:cNvSpPr>
                  <a:spLocks noChangeArrowheads="1"/>
                </p:cNvSpPr>
                <p:nvPr/>
              </p:nvSpPr>
              <p:spPr bwMode="auto">
                <a:xfrm>
                  <a:off x="-1538277" y="2647139"/>
                  <a:ext cx="27425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6" name="Rectangle 39"/>
                <p:cNvSpPr>
                  <a:spLocks noChangeArrowheads="1"/>
                </p:cNvSpPr>
                <p:nvPr/>
              </p:nvSpPr>
              <p:spPr bwMode="auto">
                <a:xfrm>
                  <a:off x="-1602270" y="2647139"/>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7" name="Rectangle 40"/>
                <p:cNvSpPr>
                  <a:spLocks noChangeArrowheads="1"/>
                </p:cNvSpPr>
                <p:nvPr/>
              </p:nvSpPr>
              <p:spPr bwMode="auto">
                <a:xfrm>
                  <a:off x="-1538277" y="2724845"/>
                  <a:ext cx="20340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8" name="Rectangle 41"/>
                <p:cNvSpPr>
                  <a:spLocks noChangeArrowheads="1"/>
                </p:cNvSpPr>
                <p:nvPr/>
              </p:nvSpPr>
              <p:spPr bwMode="auto">
                <a:xfrm>
                  <a:off x="-1602270" y="2724845"/>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59" name="Rectangle 42"/>
                <p:cNvSpPr>
                  <a:spLocks noChangeArrowheads="1"/>
                </p:cNvSpPr>
                <p:nvPr/>
              </p:nvSpPr>
              <p:spPr bwMode="auto">
                <a:xfrm>
                  <a:off x="-1389720" y="2423162"/>
                  <a:ext cx="50281" cy="54852"/>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0" name="Rectangle 43"/>
                <p:cNvSpPr>
                  <a:spLocks noChangeArrowheads="1"/>
                </p:cNvSpPr>
                <p:nvPr/>
              </p:nvSpPr>
              <p:spPr bwMode="auto">
                <a:xfrm>
                  <a:off x="-1460570" y="2329457"/>
                  <a:ext cx="50281" cy="148556"/>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1" name="Rectangle 44"/>
                <p:cNvSpPr>
                  <a:spLocks noChangeArrowheads="1"/>
                </p:cNvSpPr>
                <p:nvPr/>
              </p:nvSpPr>
              <p:spPr bwMode="auto">
                <a:xfrm>
                  <a:off x="-1533706" y="2290604"/>
                  <a:ext cx="50281" cy="18740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2" name="Rectangle 45"/>
                <p:cNvSpPr>
                  <a:spLocks noChangeArrowheads="1"/>
                </p:cNvSpPr>
                <p:nvPr/>
              </p:nvSpPr>
              <p:spPr bwMode="auto">
                <a:xfrm>
                  <a:off x="-1604556" y="2361454"/>
                  <a:ext cx="50281" cy="116559"/>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3"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4"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5"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6"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7"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68"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217" name="Group 216"/>
            <p:cNvGrpSpPr/>
            <p:nvPr/>
          </p:nvGrpSpPr>
          <p:grpSpPr>
            <a:xfrm>
              <a:off x="8494829" y="3741217"/>
              <a:ext cx="138236" cy="229071"/>
              <a:chOff x="9870473" y="3214764"/>
              <a:chExt cx="318099" cy="527121"/>
            </a:xfrm>
          </p:grpSpPr>
          <p:sp>
            <p:nvSpPr>
              <p:cNvPr id="237" name="Freeform 40"/>
              <p:cNvSpPr>
                <a:spLocks/>
              </p:cNvSpPr>
              <p:nvPr/>
            </p:nvSpPr>
            <p:spPr bwMode="auto">
              <a:xfrm>
                <a:off x="9870473" y="3214764"/>
                <a:ext cx="318099" cy="527121"/>
              </a:xfrm>
              <a:custGeom>
                <a:avLst/>
                <a:gdLst>
                  <a:gd name="T0" fmla="*/ 301 w 301"/>
                  <a:gd name="T1" fmla="*/ 496 h 515"/>
                  <a:gd name="T2" fmla="*/ 281 w 301"/>
                  <a:gd name="T3" fmla="*/ 515 h 515"/>
                  <a:gd name="T4" fmla="*/ 20 w 301"/>
                  <a:gd name="T5" fmla="*/ 515 h 515"/>
                  <a:gd name="T6" fmla="*/ 0 w 301"/>
                  <a:gd name="T7" fmla="*/ 496 h 515"/>
                  <a:gd name="T8" fmla="*/ 0 w 301"/>
                  <a:gd name="T9" fmla="*/ 20 h 515"/>
                  <a:gd name="T10" fmla="*/ 20 w 301"/>
                  <a:gd name="T11" fmla="*/ 0 h 515"/>
                  <a:gd name="T12" fmla="*/ 281 w 301"/>
                  <a:gd name="T13" fmla="*/ 0 h 515"/>
                  <a:gd name="T14" fmla="*/ 301 w 301"/>
                  <a:gd name="T15" fmla="*/ 20 h 515"/>
                  <a:gd name="T16" fmla="*/ 301 w 301"/>
                  <a:gd name="T17" fmla="*/ 49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15">
                    <a:moveTo>
                      <a:pt x="301" y="496"/>
                    </a:moveTo>
                    <a:cubicBezTo>
                      <a:pt x="301" y="506"/>
                      <a:pt x="292" y="515"/>
                      <a:pt x="281" y="515"/>
                    </a:cubicBezTo>
                    <a:cubicBezTo>
                      <a:pt x="20" y="515"/>
                      <a:pt x="20" y="515"/>
                      <a:pt x="20" y="515"/>
                    </a:cubicBezTo>
                    <a:cubicBezTo>
                      <a:pt x="9" y="515"/>
                      <a:pt x="0" y="506"/>
                      <a:pt x="0" y="496"/>
                    </a:cubicBezTo>
                    <a:cubicBezTo>
                      <a:pt x="0" y="20"/>
                      <a:pt x="0" y="20"/>
                      <a:pt x="0" y="20"/>
                    </a:cubicBezTo>
                    <a:cubicBezTo>
                      <a:pt x="0" y="9"/>
                      <a:pt x="9" y="0"/>
                      <a:pt x="20" y="0"/>
                    </a:cubicBezTo>
                    <a:cubicBezTo>
                      <a:pt x="281" y="0"/>
                      <a:pt x="281" y="0"/>
                      <a:pt x="281" y="0"/>
                    </a:cubicBezTo>
                    <a:cubicBezTo>
                      <a:pt x="292" y="0"/>
                      <a:pt x="301" y="9"/>
                      <a:pt x="301" y="20"/>
                    </a:cubicBezTo>
                    <a:lnTo>
                      <a:pt x="301" y="4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8" name="Rectangle 41"/>
              <p:cNvSpPr>
                <a:spLocks noChangeArrowheads="1"/>
              </p:cNvSpPr>
              <p:nvPr/>
            </p:nvSpPr>
            <p:spPr bwMode="auto">
              <a:xfrm>
                <a:off x="9901291" y="3244582"/>
                <a:ext cx="256986" cy="415430"/>
              </a:xfrm>
              <a:prstGeom prst="rect">
                <a:avLst/>
              </a:prstGeom>
              <a:solidFill>
                <a:srgbClr val="FFFFFF"/>
              </a:solidFill>
              <a:ln>
                <a:noFill/>
              </a:ln>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9" name="Oval 48"/>
              <p:cNvSpPr>
                <a:spLocks noChangeArrowheads="1"/>
              </p:cNvSpPr>
              <p:nvPr/>
            </p:nvSpPr>
            <p:spPr bwMode="auto">
              <a:xfrm>
                <a:off x="10014114" y="3683765"/>
                <a:ext cx="30817" cy="28302"/>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40" name="Group 36"/>
              <p:cNvGrpSpPr/>
              <p:nvPr/>
            </p:nvGrpSpPr>
            <p:grpSpPr>
              <a:xfrm>
                <a:off x="9948642" y="3281524"/>
                <a:ext cx="162959" cy="162242"/>
                <a:chOff x="10588373" y="2719128"/>
                <a:chExt cx="363629" cy="374164"/>
              </a:xfrm>
            </p:grpSpPr>
            <p:sp>
              <p:nvSpPr>
                <p:cNvPr id="247" name="Freeform 46"/>
                <p:cNvSpPr>
                  <a:spLocks/>
                </p:cNvSpPr>
                <p:nvPr/>
              </p:nvSpPr>
              <p:spPr bwMode="auto">
                <a:xfrm>
                  <a:off x="10588373" y="2753110"/>
                  <a:ext cx="338260"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8" name="Freeform 48"/>
                <p:cNvSpPr>
                  <a:spLocks/>
                </p:cNvSpPr>
                <p:nvPr/>
              </p:nvSpPr>
              <p:spPr bwMode="auto">
                <a:xfrm>
                  <a:off x="10782872" y="2719128"/>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41" name="Group 37"/>
              <p:cNvGrpSpPr/>
              <p:nvPr/>
            </p:nvGrpSpPr>
            <p:grpSpPr>
              <a:xfrm>
                <a:off x="9948646" y="3493514"/>
                <a:ext cx="166565" cy="103057"/>
                <a:chOff x="10083334" y="5733541"/>
                <a:chExt cx="282525" cy="180662"/>
              </a:xfrm>
            </p:grpSpPr>
            <p:sp>
              <p:nvSpPr>
                <p:cNvPr id="242"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3"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4"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5"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46"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218" name="Group 217"/>
            <p:cNvGrpSpPr/>
            <p:nvPr/>
          </p:nvGrpSpPr>
          <p:grpSpPr>
            <a:xfrm>
              <a:off x="7697572" y="3726641"/>
              <a:ext cx="359756" cy="253990"/>
              <a:chOff x="8130193" y="3950287"/>
              <a:chExt cx="359756" cy="253990"/>
            </a:xfrm>
          </p:grpSpPr>
          <p:sp>
            <p:nvSpPr>
              <p:cNvPr id="219" name="Rounded Rectangle 38"/>
              <p:cNvSpPr/>
              <p:nvPr/>
            </p:nvSpPr>
            <p:spPr bwMode="auto">
              <a:xfrm rot="16200000">
                <a:off x="8183076" y="3897404"/>
                <a:ext cx="253990" cy="359756"/>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220" name="Rectangle 28"/>
              <p:cNvSpPr>
                <a:spLocks noChangeArrowheads="1"/>
              </p:cNvSpPr>
              <p:nvPr/>
            </p:nvSpPr>
            <p:spPr bwMode="auto">
              <a:xfrm rot="16200000">
                <a:off x="8205080" y="3921223"/>
                <a:ext cx="206471" cy="31297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21" name="Group 40"/>
              <p:cNvGrpSpPr/>
              <p:nvPr/>
            </p:nvGrpSpPr>
            <p:grpSpPr>
              <a:xfrm rot="16200000">
                <a:off x="8353943" y="4056390"/>
                <a:ext cx="103145" cy="58667"/>
                <a:chOff x="10085257" y="5987235"/>
                <a:chExt cx="284445" cy="167210"/>
              </a:xfrm>
            </p:grpSpPr>
            <p:sp>
              <p:nvSpPr>
                <p:cNvPr id="231" name="Rectangle 36"/>
                <p:cNvSpPr>
                  <a:spLocks noChangeArrowheads="1"/>
                </p:cNvSpPr>
                <p:nvPr/>
              </p:nvSpPr>
              <p:spPr bwMode="auto">
                <a:xfrm>
                  <a:off x="10139070" y="5987235"/>
                  <a:ext cx="21333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2" name="Rectangle 37"/>
                <p:cNvSpPr>
                  <a:spLocks noChangeArrowheads="1"/>
                </p:cNvSpPr>
                <p:nvPr/>
              </p:nvSpPr>
              <p:spPr bwMode="auto">
                <a:xfrm>
                  <a:off x="10085257" y="598723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3" name="Rectangle 38"/>
                <p:cNvSpPr>
                  <a:spLocks noChangeArrowheads="1"/>
                </p:cNvSpPr>
                <p:nvPr/>
              </p:nvSpPr>
              <p:spPr bwMode="auto">
                <a:xfrm>
                  <a:off x="10139070" y="6056425"/>
                  <a:ext cx="23063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4" name="Rectangle 39"/>
                <p:cNvSpPr>
                  <a:spLocks noChangeArrowheads="1"/>
                </p:cNvSpPr>
                <p:nvPr/>
              </p:nvSpPr>
              <p:spPr bwMode="auto">
                <a:xfrm>
                  <a:off x="10085257" y="605642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5" name="Rectangle 40"/>
                <p:cNvSpPr>
                  <a:spLocks noChangeArrowheads="1"/>
                </p:cNvSpPr>
                <p:nvPr/>
              </p:nvSpPr>
              <p:spPr bwMode="auto">
                <a:xfrm>
                  <a:off x="10139070" y="6121771"/>
                  <a:ext cx="171051" cy="3267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6" name="Rectangle 41"/>
                <p:cNvSpPr>
                  <a:spLocks noChangeArrowheads="1"/>
                </p:cNvSpPr>
                <p:nvPr/>
              </p:nvSpPr>
              <p:spPr bwMode="auto">
                <a:xfrm>
                  <a:off x="10085257" y="6121770"/>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22" name="Group 41"/>
              <p:cNvGrpSpPr/>
              <p:nvPr/>
            </p:nvGrpSpPr>
            <p:grpSpPr>
              <a:xfrm rot="16200000">
                <a:off x="8149998" y="4042127"/>
                <a:ext cx="114267" cy="70699"/>
                <a:chOff x="10083334" y="5733541"/>
                <a:chExt cx="282525" cy="180662"/>
              </a:xfrm>
            </p:grpSpPr>
            <p:sp>
              <p:nvSpPr>
                <p:cNvPr id="226"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7"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8"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9"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30"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23" name="Group 42"/>
              <p:cNvGrpSpPr/>
              <p:nvPr/>
            </p:nvGrpSpPr>
            <p:grpSpPr>
              <a:xfrm rot="16200000">
                <a:off x="8256562" y="4038313"/>
                <a:ext cx="88136" cy="88397"/>
                <a:chOff x="10588373" y="2726234"/>
                <a:chExt cx="358113" cy="371210"/>
              </a:xfrm>
            </p:grpSpPr>
            <p:sp>
              <p:nvSpPr>
                <p:cNvPr id="224" name="Freeform 46"/>
                <p:cNvSpPr>
                  <a:spLocks/>
                </p:cNvSpPr>
                <p:nvPr/>
              </p:nvSpPr>
              <p:spPr bwMode="auto">
                <a:xfrm>
                  <a:off x="10588373" y="2757262"/>
                  <a:ext cx="338259" cy="340182"/>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sp>
              <p:nvSpPr>
                <p:cNvPr id="225" name="Freeform 48"/>
                <p:cNvSpPr>
                  <a:spLocks/>
                </p:cNvSpPr>
                <p:nvPr/>
              </p:nvSpPr>
              <p:spPr bwMode="auto">
                <a:xfrm>
                  <a:off x="10777357" y="2726234"/>
                  <a:ext cx="169129"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grpSp>
      <p:grpSp>
        <p:nvGrpSpPr>
          <p:cNvPr id="271" name="Group 270"/>
          <p:cNvGrpSpPr/>
          <p:nvPr/>
        </p:nvGrpSpPr>
        <p:grpSpPr>
          <a:xfrm>
            <a:off x="3605522" y="3157326"/>
            <a:ext cx="956211" cy="695309"/>
            <a:chOff x="3604781" y="3473038"/>
            <a:chExt cx="956482" cy="695506"/>
          </a:xfrm>
        </p:grpSpPr>
        <p:grpSp>
          <p:nvGrpSpPr>
            <p:cNvPr id="272" name="Group 10"/>
            <p:cNvGrpSpPr/>
            <p:nvPr/>
          </p:nvGrpSpPr>
          <p:grpSpPr>
            <a:xfrm>
              <a:off x="3768997" y="3473038"/>
              <a:ext cx="792266" cy="695506"/>
              <a:chOff x="9615056" y="3095550"/>
              <a:chExt cx="1943915" cy="1696670"/>
            </a:xfrm>
          </p:grpSpPr>
          <p:sp>
            <p:nvSpPr>
              <p:cNvPr id="279"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0"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1"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2"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83" name="Group 321"/>
              <p:cNvGrpSpPr/>
              <p:nvPr/>
            </p:nvGrpSpPr>
            <p:grpSpPr>
              <a:xfrm>
                <a:off x="10013263" y="4210762"/>
                <a:ext cx="580001" cy="581458"/>
                <a:chOff x="10165318" y="4377352"/>
                <a:chExt cx="1023384" cy="1025954"/>
              </a:xfrm>
            </p:grpSpPr>
            <p:sp>
              <p:nvSpPr>
                <p:cNvPr id="284"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85"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273" name="Group 272"/>
            <p:cNvGrpSpPr/>
            <p:nvPr/>
          </p:nvGrpSpPr>
          <p:grpSpPr>
            <a:xfrm>
              <a:off x="3604781" y="3545815"/>
              <a:ext cx="263588" cy="377177"/>
              <a:chOff x="4778181" y="2712052"/>
              <a:chExt cx="184754" cy="264371"/>
            </a:xfrm>
          </p:grpSpPr>
          <p:sp>
            <p:nvSpPr>
              <p:cNvPr id="277" name="Rounded Rectangle 38"/>
              <p:cNvSpPr/>
              <p:nvPr/>
            </p:nvSpPr>
            <p:spPr bwMode="auto">
              <a:xfrm>
                <a:off x="4778181" y="2712052"/>
                <a:ext cx="184754" cy="264371"/>
              </a:xfrm>
              <a:prstGeom prst="roundRect">
                <a:avLst>
                  <a:gd name="adj" fmla="val 6754"/>
                </a:avLst>
              </a:prstGeom>
              <a:solidFill>
                <a:schemeClr val="accent1"/>
              </a:solidFill>
              <a:ln w="10795" cap="flat" cmpd="sng" algn="ctr">
                <a:noFill/>
                <a:prstDash val="solid"/>
                <a:headEnd type="none" w="med" len="med"/>
                <a:tailEnd type="none" w="med" len="med"/>
              </a:ln>
              <a:effectLst/>
            </p:spPr>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278" name="Rectangle 28"/>
              <p:cNvSpPr>
                <a:spLocks noChangeArrowheads="1"/>
              </p:cNvSpPr>
              <p:nvPr/>
            </p:nvSpPr>
            <p:spPr bwMode="auto">
              <a:xfrm>
                <a:off x="4800428" y="2729242"/>
                <a:ext cx="150189" cy="22999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274" name="Group 273"/>
            <p:cNvGrpSpPr/>
            <p:nvPr/>
          </p:nvGrpSpPr>
          <p:grpSpPr>
            <a:xfrm>
              <a:off x="4238253" y="3735367"/>
              <a:ext cx="130703" cy="218147"/>
              <a:chOff x="3433868" y="2528646"/>
              <a:chExt cx="169541" cy="282970"/>
            </a:xfrm>
          </p:grpSpPr>
          <p:sp>
            <p:nvSpPr>
              <p:cNvPr id="275" name="Rectangle 274"/>
              <p:cNvSpPr/>
              <p:nvPr/>
            </p:nvSpPr>
            <p:spPr bwMode="auto">
              <a:xfrm>
                <a:off x="3445673" y="2544014"/>
                <a:ext cx="144186" cy="2577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76"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
        <p:nvSpPr>
          <p:cNvPr id="287" name="TextBox 286"/>
          <p:cNvSpPr txBox="1"/>
          <p:nvPr/>
        </p:nvSpPr>
        <p:spPr>
          <a:xfrm>
            <a:off x="8726385" y="1683415"/>
            <a:ext cx="3170252" cy="1057451"/>
          </a:xfrm>
          <a:prstGeom prst="rect">
            <a:avLst/>
          </a:prstGeom>
          <a:noFill/>
        </p:spPr>
        <p:txBody>
          <a:bodyPr wrap="none" lIns="182829" tIns="146263" rIns="182829" bIns="146263" rtlCol="0" anchor="t" anchorCtr="0">
            <a:spAutoFit/>
          </a:bodyPr>
          <a:lstStyle/>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3598" b="1" i="0" u="none" strike="noStrike" kern="1200" cap="none" spc="-154" normalizeH="0" baseline="0" noProof="0" dirty="0">
                <a:ln>
                  <a:noFill/>
                </a:ln>
                <a:solidFill>
                  <a:srgbClr val="442359"/>
                </a:solidFill>
                <a:effectLst/>
                <a:uLnTx/>
                <a:uFillTx/>
                <a:latin typeface="Segoe UI Light"/>
                <a:ea typeface="+mn-ea"/>
                <a:cs typeface="+mn-cs"/>
              </a:rPr>
              <a:t>Operate + learn</a:t>
            </a:r>
          </a:p>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1904" b="0" i="0" u="none" strike="noStrike" kern="1200" cap="none" spc="-154" normalizeH="0" baseline="0" noProof="0" dirty="0">
                <a:ln>
                  <a:noFill/>
                </a:ln>
                <a:solidFill>
                  <a:srgbClr val="442359"/>
                </a:solidFill>
                <a:effectLst/>
                <a:uLnTx/>
                <a:uFillTx/>
                <a:latin typeface="Segoe UI Light"/>
                <a:ea typeface="+mn-ea"/>
                <a:cs typeface="+mn-cs"/>
              </a:rPr>
              <a:t>(Service Operations)</a:t>
            </a:r>
            <a:endParaRPr kumimoji="0" lang="en-US" sz="2098" b="0" i="0" u="none" strike="noStrike" kern="1200" cap="none" spc="-61" normalizeH="0" baseline="0" noProof="0" dirty="0">
              <a:ln>
                <a:noFill/>
              </a:ln>
              <a:solidFill>
                <a:srgbClr val="442359"/>
              </a:solidFill>
              <a:effectLst/>
              <a:uLnTx/>
              <a:uFillTx/>
              <a:latin typeface="Segoe UI"/>
              <a:ea typeface="+mn-ea"/>
              <a:cs typeface="+mn-cs"/>
            </a:endParaRPr>
          </a:p>
        </p:txBody>
      </p:sp>
      <p:sp>
        <p:nvSpPr>
          <p:cNvPr id="288" name="TextBox 287"/>
          <p:cNvSpPr txBox="1"/>
          <p:nvPr/>
        </p:nvSpPr>
        <p:spPr>
          <a:xfrm>
            <a:off x="766522" y="1683415"/>
            <a:ext cx="1885670" cy="1403378"/>
          </a:xfrm>
          <a:prstGeom prst="rect">
            <a:avLst/>
          </a:prstGeom>
          <a:noFill/>
        </p:spPr>
        <p:txBody>
          <a:bodyPr wrap="none" lIns="182829" tIns="146263" rIns="182829" bIns="146263" rtlCol="0" anchor="t" anchorCtr="0">
            <a:spAutoFit/>
          </a:bodyPr>
          <a:lstStyle/>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154" normalizeH="0" baseline="0" noProof="0" dirty="0">
                <a:ln>
                  <a:noFill/>
                </a:ln>
                <a:solidFill>
                  <a:srgbClr val="442359"/>
                </a:solidFill>
                <a:effectLst/>
                <a:uLnTx/>
                <a:uFillTx/>
                <a:latin typeface="Segoe UI Light"/>
                <a:ea typeface="+mn-ea"/>
                <a:cs typeface="+mn-cs"/>
              </a:rPr>
              <a:t>Plan</a:t>
            </a:r>
          </a:p>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54" normalizeH="0" baseline="0" noProof="0" dirty="0">
                <a:ln>
                  <a:noFill/>
                </a:ln>
                <a:solidFill>
                  <a:srgbClr val="442359"/>
                </a:solidFill>
                <a:effectLst/>
                <a:uLnTx/>
                <a:uFillTx/>
                <a:latin typeface="Segoe UI Light"/>
                <a:ea typeface="+mn-ea"/>
                <a:cs typeface="+mn-cs"/>
              </a:rPr>
              <a:t>(Service Strategy)</a:t>
            </a:r>
          </a:p>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54" normalizeH="0" baseline="0" noProof="0" dirty="0">
                <a:ln>
                  <a:noFill/>
                </a:ln>
                <a:solidFill>
                  <a:srgbClr val="442359"/>
                </a:solidFill>
                <a:effectLst/>
                <a:uLnTx/>
                <a:uFillTx/>
                <a:latin typeface="Segoe UI Light"/>
                <a:ea typeface="+mn-ea"/>
                <a:cs typeface="+mn-cs"/>
              </a:rPr>
              <a:t>(Service Design)</a:t>
            </a:r>
            <a:endParaRPr kumimoji="0" lang="en-US" sz="1400" b="0" i="0" u="none" strike="noStrike" kern="1200" cap="none" spc="-61" normalizeH="0" baseline="0" noProof="0" dirty="0">
              <a:ln>
                <a:noFill/>
              </a:ln>
              <a:solidFill>
                <a:srgbClr val="442359"/>
              </a:solidFill>
              <a:effectLst/>
              <a:uLnTx/>
              <a:uFillTx/>
              <a:latin typeface="Segoe UI"/>
              <a:ea typeface="+mn-ea"/>
              <a:cs typeface="+mn-cs"/>
            </a:endParaRPr>
          </a:p>
        </p:txBody>
      </p:sp>
      <p:sp>
        <p:nvSpPr>
          <p:cNvPr id="289" name="TextBox 288"/>
          <p:cNvSpPr txBox="1"/>
          <p:nvPr/>
        </p:nvSpPr>
        <p:spPr>
          <a:xfrm>
            <a:off x="766524" y="5043614"/>
            <a:ext cx="2931662" cy="1057451"/>
          </a:xfrm>
          <a:prstGeom prst="rect">
            <a:avLst/>
          </a:prstGeom>
          <a:noFill/>
        </p:spPr>
        <p:txBody>
          <a:bodyPr wrap="none" lIns="182829" tIns="146263" rIns="182829" bIns="146263" rtlCol="0" anchor="t" anchorCtr="0">
            <a:spAutoFit/>
          </a:bodyPr>
          <a:lstStyle/>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3598" b="1" i="0" u="none" strike="noStrike" kern="1200" cap="none" spc="-154" normalizeH="0" baseline="0" noProof="0" dirty="0">
                <a:ln>
                  <a:noFill/>
                </a:ln>
                <a:solidFill>
                  <a:srgbClr val="442359"/>
                </a:solidFill>
                <a:effectLst/>
                <a:uLnTx/>
                <a:uFillTx/>
                <a:latin typeface="Segoe UI Light"/>
                <a:ea typeface="+mn-ea"/>
                <a:cs typeface="+mn-cs"/>
              </a:rPr>
              <a:t>Develop + test</a:t>
            </a:r>
          </a:p>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1904" b="0" i="0" u="none" strike="noStrike" kern="1200" cap="none" spc="-154" normalizeH="0" baseline="0" noProof="0" dirty="0">
                <a:ln>
                  <a:noFill/>
                </a:ln>
                <a:solidFill>
                  <a:srgbClr val="442359"/>
                </a:solidFill>
                <a:effectLst/>
                <a:uLnTx/>
                <a:uFillTx/>
                <a:latin typeface="Segoe UI Light"/>
                <a:ea typeface="+mn-ea"/>
                <a:cs typeface="+mn-cs"/>
              </a:rPr>
              <a:t>(Service Design)</a:t>
            </a:r>
            <a:endParaRPr kumimoji="0" lang="en-US" sz="1360" b="0" i="0" u="none" strike="noStrike" kern="1200" cap="none" spc="-61" normalizeH="0" baseline="0" noProof="0" dirty="0">
              <a:ln>
                <a:noFill/>
              </a:ln>
              <a:solidFill>
                <a:srgbClr val="442359"/>
              </a:solidFill>
              <a:effectLst/>
              <a:uLnTx/>
              <a:uFillTx/>
              <a:latin typeface="Segoe UI"/>
              <a:ea typeface="+mn-ea"/>
              <a:cs typeface="+mn-cs"/>
            </a:endParaRPr>
          </a:p>
        </p:txBody>
      </p:sp>
      <p:sp>
        <p:nvSpPr>
          <p:cNvPr id="290" name="TextBox 289"/>
          <p:cNvSpPr txBox="1"/>
          <p:nvPr/>
        </p:nvSpPr>
        <p:spPr>
          <a:xfrm>
            <a:off x="10025651" y="5043613"/>
            <a:ext cx="1870987" cy="1555792"/>
          </a:xfrm>
          <a:prstGeom prst="rect">
            <a:avLst/>
          </a:prstGeom>
          <a:noFill/>
        </p:spPr>
        <p:txBody>
          <a:bodyPr wrap="none" lIns="182829" tIns="146263" rIns="182829" bIns="146263" rtlCol="0" anchor="t" anchorCtr="0">
            <a:spAutoFit/>
          </a:bodyPr>
          <a:lstStyle/>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3598" b="1" i="0" u="none" strike="noStrike" kern="1200" cap="none" spc="-154" normalizeH="0" baseline="0" noProof="0" dirty="0">
                <a:ln>
                  <a:noFill/>
                </a:ln>
                <a:solidFill>
                  <a:srgbClr val="442359"/>
                </a:solidFill>
                <a:effectLst/>
                <a:uLnTx/>
                <a:uFillTx/>
                <a:latin typeface="Segoe UI Light"/>
                <a:ea typeface="+mn-ea"/>
                <a:cs typeface="+mn-cs"/>
              </a:rPr>
              <a:t>Release</a:t>
            </a:r>
            <a:endParaRPr kumimoji="0" lang="en-US" sz="2098" b="1" i="0" u="none" strike="noStrike" kern="1200" cap="none" spc="-61" normalizeH="0" baseline="0" noProof="0" dirty="0">
              <a:ln>
                <a:noFill/>
              </a:ln>
              <a:solidFill>
                <a:srgbClr val="442359"/>
              </a:solidFill>
              <a:effectLst/>
              <a:uLnTx/>
              <a:uFillTx/>
              <a:latin typeface="Segoe UI"/>
              <a:ea typeface="+mn-ea"/>
              <a:cs typeface="+mn-cs"/>
            </a:endParaRPr>
          </a:p>
          <a:p>
            <a:pPr marL="0" marR="0" lvl="0" indent="0" algn="r" defTabSz="932352" rtl="0" eaLnBrk="1" fontAlgn="auto" latinLnBrk="0" hangingPunct="1">
              <a:lnSpc>
                <a:spcPct val="90000"/>
              </a:lnSpc>
              <a:spcBef>
                <a:spcPts val="0"/>
              </a:spcBef>
              <a:spcAft>
                <a:spcPts val="0"/>
              </a:spcAft>
              <a:buClrTx/>
              <a:buSzTx/>
              <a:buFontTx/>
              <a:buNone/>
              <a:tabLst/>
              <a:defRPr/>
            </a:pPr>
            <a:r>
              <a:rPr kumimoji="0" lang="en-US" sz="1904" b="0" i="0" u="none" strike="noStrike" kern="1200" cap="none" spc="-154" normalizeH="0" baseline="0" noProof="0" dirty="0">
                <a:ln>
                  <a:noFill/>
                </a:ln>
                <a:solidFill>
                  <a:srgbClr val="442359"/>
                </a:solidFill>
                <a:effectLst/>
                <a:uLnTx/>
                <a:uFillTx/>
                <a:latin typeface="Segoe UI Light"/>
                <a:ea typeface="+mn-ea"/>
                <a:cs typeface="+mn-cs"/>
              </a:rPr>
              <a:t>(Service Transition)</a:t>
            </a:r>
            <a:endParaRPr kumimoji="0" lang="en-US" sz="1360" b="0" i="0" u="none" strike="noStrike" kern="1200" cap="none" spc="-61" normalizeH="0" baseline="0" noProof="0" dirty="0">
              <a:ln>
                <a:noFill/>
              </a:ln>
              <a:solidFill>
                <a:srgbClr val="442359"/>
              </a:solidFill>
              <a:effectLst/>
              <a:uLnTx/>
              <a:uFillTx/>
              <a:latin typeface="Segoe UI"/>
              <a:ea typeface="+mn-ea"/>
              <a:cs typeface="+mn-cs"/>
            </a:endParaRPr>
          </a:p>
          <a:p>
            <a:pPr marL="0" marR="0" lvl="0" indent="0" algn="r" defTabSz="932352" rtl="0" eaLnBrk="1" fontAlgn="auto" latinLnBrk="0" hangingPunct="1">
              <a:lnSpc>
                <a:spcPct val="90000"/>
              </a:lnSpc>
              <a:spcBef>
                <a:spcPts val="0"/>
              </a:spcBef>
              <a:spcAft>
                <a:spcPts val="0"/>
              </a:spcAft>
              <a:buClrTx/>
              <a:buSzTx/>
              <a:buFontTx/>
              <a:buNone/>
              <a:tabLst/>
              <a:defRPr/>
            </a:pPr>
            <a:endParaRPr kumimoji="0" lang="en-US" sz="3598" b="0" i="0" u="none" strike="noStrike" kern="1200" cap="none" spc="-154" normalizeH="0" baseline="0" noProof="0" dirty="0">
              <a:ln>
                <a:noFill/>
              </a:ln>
              <a:solidFill>
                <a:srgbClr val="442359"/>
              </a:solidFill>
              <a:effectLst/>
              <a:uLnTx/>
              <a:uFillTx/>
              <a:latin typeface="Segoe UI Light"/>
              <a:ea typeface="+mn-ea"/>
              <a:cs typeface="+mn-cs"/>
            </a:endParaRPr>
          </a:p>
        </p:txBody>
      </p:sp>
      <p:sp>
        <p:nvSpPr>
          <p:cNvPr id="291" name="Rectangle 1"/>
          <p:cNvSpPr/>
          <p:nvPr/>
        </p:nvSpPr>
        <p:spPr bwMode="auto">
          <a:xfrm rot="10800000">
            <a:off x="5000156" y="1652129"/>
            <a:ext cx="2442586" cy="753886"/>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horz" wrap="square" lIns="186468" tIns="149174" rIns="186468" bIns="14917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77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86" name="TextBox 61"/>
          <p:cNvSpPr txBox="1"/>
          <p:nvPr/>
        </p:nvSpPr>
        <p:spPr>
          <a:xfrm>
            <a:off x="5208881" y="1660350"/>
            <a:ext cx="1857999" cy="73866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442359"/>
                </a:solidFill>
                <a:effectLst/>
                <a:uLnTx/>
                <a:uFillTx/>
                <a:latin typeface="Segoe UI"/>
                <a:ea typeface="+mn-ea"/>
                <a:cs typeface="+mn-cs"/>
              </a:rPr>
              <a:t>Requirements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2359"/>
                </a:solidFill>
                <a:effectLst/>
                <a:uLnTx/>
                <a:uFillTx/>
                <a:latin typeface="Segoe UI"/>
                <a:ea typeface="+mn-ea"/>
                <a:cs typeface="+mn-cs"/>
              </a:rPr>
              <a:t>(Continuous Improvement)</a:t>
            </a:r>
          </a:p>
        </p:txBody>
      </p:sp>
      <p:sp>
        <p:nvSpPr>
          <p:cNvPr id="292" name="Isosceles Triangle 331"/>
          <p:cNvSpPr/>
          <p:nvPr/>
        </p:nvSpPr>
        <p:spPr bwMode="auto">
          <a:xfrm rot="17237306" flipH="1">
            <a:off x="7114538" y="1911267"/>
            <a:ext cx="404396" cy="350776"/>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293" name="Group 9"/>
          <p:cNvGrpSpPr/>
          <p:nvPr/>
        </p:nvGrpSpPr>
        <p:grpSpPr>
          <a:xfrm flipH="1">
            <a:off x="3109616" y="2883775"/>
            <a:ext cx="2004617" cy="1688510"/>
            <a:chOff x="1263909" y="2530296"/>
            <a:chExt cx="1701186" cy="1424104"/>
          </a:xfrm>
        </p:grpSpPr>
        <p:sp>
          <p:nvSpPr>
            <p:cNvPr id="294" name="Donut 326"/>
            <p:cNvSpPr/>
            <p:nvPr/>
          </p:nvSpPr>
          <p:spPr bwMode="auto">
            <a:xfrm>
              <a:off x="1412902" y="2530296"/>
              <a:ext cx="1424104" cy="1424104"/>
            </a:xfrm>
            <a:prstGeom prst="donut">
              <a:avLst>
                <a:gd name="adj" fmla="val 597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95" name="Rectangle 327"/>
            <p:cNvSpPr/>
            <p:nvPr/>
          </p:nvSpPr>
          <p:spPr bwMode="auto">
            <a:xfrm>
              <a:off x="1263909" y="3050286"/>
              <a:ext cx="358910" cy="18459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96" name="Isosceles Triangle 328"/>
            <p:cNvSpPr/>
            <p:nvPr/>
          </p:nvSpPr>
          <p:spPr bwMode="auto">
            <a:xfrm>
              <a:off x="1282094" y="3085902"/>
              <a:ext cx="343184" cy="295848"/>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297" name="Group 329"/>
            <p:cNvGrpSpPr/>
            <p:nvPr/>
          </p:nvGrpSpPr>
          <p:grpSpPr>
            <a:xfrm rot="10800000">
              <a:off x="2605496" y="3067055"/>
              <a:ext cx="359599" cy="314693"/>
              <a:chOff x="809112" y="3312713"/>
              <a:chExt cx="595204" cy="520876"/>
            </a:xfrm>
          </p:grpSpPr>
          <p:sp>
            <p:nvSpPr>
              <p:cNvPr id="298" name="Rectangle 330"/>
              <p:cNvSpPr/>
              <p:nvPr/>
            </p:nvSpPr>
            <p:spPr bwMode="auto">
              <a:xfrm>
                <a:off x="810252" y="3312713"/>
                <a:ext cx="594064" cy="15957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299" name="Isosceles Triangle 331"/>
              <p:cNvSpPr/>
              <p:nvPr/>
            </p:nvSpPr>
            <p:spPr bwMode="auto">
              <a:xfrm>
                <a:off x="809112" y="3343905"/>
                <a:ext cx="568033" cy="489684"/>
              </a:xfrm>
              <a:prstGeom prst="triangle">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grpSp>
      <p:sp>
        <p:nvSpPr>
          <p:cNvPr id="300" name="Rectangle 1"/>
          <p:cNvSpPr/>
          <p:nvPr/>
        </p:nvSpPr>
        <p:spPr bwMode="auto">
          <a:xfrm>
            <a:off x="4981794" y="5163125"/>
            <a:ext cx="2460950" cy="508174"/>
          </a:xfrm>
          <a:custGeom>
            <a:avLst/>
            <a:gdLst>
              <a:gd name="connsiteX0" fmla="*/ 0 w 2930774"/>
              <a:gd name="connsiteY0" fmla="*/ 0 h 631311"/>
              <a:gd name="connsiteX1" fmla="*/ 2930774 w 2930774"/>
              <a:gd name="connsiteY1" fmla="*/ 0 h 631311"/>
              <a:gd name="connsiteX2" fmla="*/ 2930774 w 2930774"/>
              <a:gd name="connsiteY2" fmla="*/ 631311 h 631311"/>
              <a:gd name="connsiteX3" fmla="*/ 0 w 2930774"/>
              <a:gd name="connsiteY3" fmla="*/ 631311 h 631311"/>
              <a:gd name="connsiteX4" fmla="*/ 0 w 2930774"/>
              <a:gd name="connsiteY4" fmla="*/ 0 h 631311"/>
              <a:gd name="connsiteX0" fmla="*/ 0 w 3016118"/>
              <a:gd name="connsiteY0" fmla="*/ 0 h 631311"/>
              <a:gd name="connsiteX1" fmla="*/ 2930774 w 3016118"/>
              <a:gd name="connsiteY1" fmla="*/ 0 h 631311"/>
              <a:gd name="connsiteX2" fmla="*/ 3016118 w 3016118"/>
              <a:gd name="connsiteY2" fmla="*/ 631311 h 631311"/>
              <a:gd name="connsiteX3" fmla="*/ 0 w 3016118"/>
              <a:gd name="connsiteY3" fmla="*/ 631311 h 631311"/>
              <a:gd name="connsiteX4" fmla="*/ 0 w 3016118"/>
              <a:gd name="connsiteY4" fmla="*/ 0 h 631311"/>
              <a:gd name="connsiteX0" fmla="*/ 146304 w 3162422"/>
              <a:gd name="connsiteY0" fmla="*/ 0 h 631311"/>
              <a:gd name="connsiteX1" fmla="*/ 3077078 w 3162422"/>
              <a:gd name="connsiteY1" fmla="*/ 0 h 631311"/>
              <a:gd name="connsiteX2" fmla="*/ 3162422 w 3162422"/>
              <a:gd name="connsiteY2" fmla="*/ 631311 h 631311"/>
              <a:gd name="connsiteX3" fmla="*/ 0 w 3162422"/>
              <a:gd name="connsiteY3" fmla="*/ 631311 h 631311"/>
              <a:gd name="connsiteX4" fmla="*/ 146304 w 3162422"/>
              <a:gd name="connsiteY4" fmla="*/ 0 h 63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422" h="631311">
                <a:moveTo>
                  <a:pt x="146304" y="0"/>
                </a:moveTo>
                <a:lnTo>
                  <a:pt x="3077078" y="0"/>
                </a:lnTo>
                <a:lnTo>
                  <a:pt x="3162422" y="631311"/>
                </a:lnTo>
                <a:lnTo>
                  <a:pt x="0" y="631311"/>
                </a:lnTo>
                <a:lnTo>
                  <a:pt x="146304"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4" rIns="186468" bIns="14917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77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nvGrpSpPr>
          <p:cNvPr id="171" name="Group 8"/>
          <p:cNvGrpSpPr/>
          <p:nvPr/>
        </p:nvGrpSpPr>
        <p:grpSpPr>
          <a:xfrm>
            <a:off x="5516592" y="5071001"/>
            <a:ext cx="1358041" cy="692421"/>
            <a:chOff x="3558085" y="4172961"/>
            <a:chExt cx="1829031" cy="892044"/>
          </a:xfrm>
        </p:grpSpPr>
        <p:grpSp>
          <p:nvGrpSpPr>
            <p:cNvPr id="172" name="Group 332"/>
            <p:cNvGrpSpPr/>
            <p:nvPr/>
          </p:nvGrpSpPr>
          <p:grpSpPr>
            <a:xfrm>
              <a:off x="4187485" y="4172961"/>
              <a:ext cx="583517" cy="892044"/>
              <a:chOff x="11312677" y="4385379"/>
              <a:chExt cx="420734" cy="643192"/>
            </a:xfrm>
          </p:grpSpPr>
          <p:sp>
            <p:nvSpPr>
              <p:cNvPr id="201"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2"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3"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4"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5"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6"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7"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8"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9"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10"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11"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73" name="Group 333"/>
            <p:cNvGrpSpPr/>
            <p:nvPr/>
          </p:nvGrpSpPr>
          <p:grpSpPr>
            <a:xfrm>
              <a:off x="4868313" y="4268205"/>
              <a:ext cx="518803" cy="793115"/>
              <a:chOff x="11312677" y="4385379"/>
              <a:chExt cx="420734" cy="643192"/>
            </a:xfrm>
          </p:grpSpPr>
          <p:sp>
            <p:nvSpPr>
              <p:cNvPr id="18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74" name="Group 334"/>
            <p:cNvGrpSpPr/>
            <p:nvPr/>
          </p:nvGrpSpPr>
          <p:grpSpPr>
            <a:xfrm>
              <a:off x="3558085" y="4267909"/>
              <a:ext cx="516852" cy="790133"/>
              <a:chOff x="11312677" y="4385379"/>
              <a:chExt cx="420734" cy="643192"/>
            </a:xfrm>
          </p:grpSpPr>
          <p:sp>
            <p:nvSpPr>
              <p:cNvPr id="17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7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3"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4"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5"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6"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7"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695" tIns="38848" rIns="77695" bIns="38848" numCol="1" anchor="t" anchorCtr="0" compatLnSpc="1">
                <a:prstTxWarp prst="textNoShape">
                  <a:avLst/>
                </a:prstTxWarp>
              </a:bodyPr>
              <a:lstStyle/>
              <a:p>
                <a:pPr marL="0" marR="0" lvl="0" indent="0" algn="l" defTabSz="776960"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
        <p:nvSpPr>
          <p:cNvPr id="212" name="Freeform 211"/>
          <p:cNvSpPr>
            <a:spLocks noEditPoints="1"/>
          </p:cNvSpPr>
          <p:nvPr/>
        </p:nvSpPr>
        <p:spPr bwMode="auto">
          <a:xfrm>
            <a:off x="5144466" y="5330142"/>
            <a:ext cx="330067" cy="260176"/>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42359"/>
              </a:solidFill>
              <a:effectLst/>
              <a:uLnTx/>
              <a:uFillTx/>
              <a:latin typeface="Segoe UI"/>
              <a:ea typeface="+mn-ea"/>
              <a:cs typeface="+mn-cs"/>
            </a:endParaRPr>
          </a:p>
        </p:txBody>
      </p:sp>
      <p:sp>
        <p:nvSpPr>
          <p:cNvPr id="213" name="Freeform 212"/>
          <p:cNvSpPr>
            <a:spLocks noEditPoints="1"/>
          </p:cNvSpPr>
          <p:nvPr/>
        </p:nvSpPr>
        <p:spPr bwMode="auto">
          <a:xfrm flipH="1">
            <a:off x="6933394" y="5299074"/>
            <a:ext cx="346680" cy="286107"/>
          </a:xfrm>
          <a:custGeom>
            <a:avLst/>
            <a:gdLst>
              <a:gd name="T0" fmla="*/ 1867 w 2493"/>
              <a:gd name="T1" fmla="*/ 1229 h 2008"/>
              <a:gd name="T2" fmla="*/ 2483 w 2493"/>
              <a:gd name="T3" fmla="*/ 1066 h 2008"/>
              <a:gd name="T4" fmla="*/ 2483 w 2493"/>
              <a:gd name="T5" fmla="*/ 1345 h 2008"/>
              <a:gd name="T6" fmla="*/ 2311 w 2493"/>
              <a:gd name="T7" fmla="*/ 1492 h 2008"/>
              <a:gd name="T8" fmla="*/ 2364 w 2493"/>
              <a:gd name="T9" fmla="*/ 1659 h 2008"/>
              <a:gd name="T10" fmla="*/ 2055 w 2493"/>
              <a:gd name="T11" fmla="*/ 1780 h 2008"/>
              <a:gd name="T12" fmla="*/ 1916 w 2493"/>
              <a:gd name="T13" fmla="*/ 1847 h 2008"/>
              <a:gd name="T14" fmla="*/ 1611 w 2493"/>
              <a:gd name="T15" fmla="*/ 2008 h 2008"/>
              <a:gd name="T16" fmla="*/ 1532 w 2493"/>
              <a:gd name="T17" fmla="*/ 1816 h 2008"/>
              <a:gd name="T18" fmla="*/ 1290 w 2493"/>
              <a:gd name="T19" fmla="*/ 1833 h 2008"/>
              <a:gd name="T20" fmla="*/ 1090 w 2493"/>
              <a:gd name="T21" fmla="*/ 1635 h 2008"/>
              <a:gd name="T22" fmla="*/ 1117 w 2493"/>
              <a:gd name="T23" fmla="*/ 1405 h 2008"/>
              <a:gd name="T24" fmla="*/ 947 w 2493"/>
              <a:gd name="T25" fmla="*/ 1323 h 2008"/>
              <a:gd name="T26" fmla="*/ 1096 w 2493"/>
              <a:gd name="T27" fmla="*/ 1021 h 2008"/>
              <a:gd name="T28" fmla="*/ 1151 w 2493"/>
              <a:gd name="T29" fmla="*/ 889 h 2008"/>
              <a:gd name="T30" fmla="*/ 1266 w 2493"/>
              <a:gd name="T31" fmla="*/ 569 h 2008"/>
              <a:gd name="T32" fmla="*/ 1444 w 2493"/>
              <a:gd name="T33" fmla="*/ 628 h 2008"/>
              <a:gd name="T34" fmla="*/ 1591 w 2493"/>
              <a:gd name="T35" fmla="*/ 469 h 2008"/>
              <a:gd name="T36" fmla="*/ 1871 w 2493"/>
              <a:gd name="T37" fmla="*/ 469 h 2008"/>
              <a:gd name="T38" fmla="*/ 2016 w 2493"/>
              <a:gd name="T39" fmla="*/ 626 h 2008"/>
              <a:gd name="T40" fmla="*/ 2192 w 2493"/>
              <a:gd name="T41" fmla="*/ 569 h 2008"/>
              <a:gd name="T42" fmla="*/ 2309 w 2493"/>
              <a:gd name="T43" fmla="*/ 885 h 2008"/>
              <a:gd name="T44" fmla="*/ 2364 w 2493"/>
              <a:gd name="T45" fmla="*/ 1021 h 2008"/>
              <a:gd name="T46" fmla="*/ 2117 w 2493"/>
              <a:gd name="T47" fmla="*/ 1229 h 2008"/>
              <a:gd name="T48" fmla="*/ 1730 w 2493"/>
              <a:gd name="T49" fmla="*/ 1614 h 2008"/>
              <a:gd name="T50" fmla="*/ 646 w 2493"/>
              <a:gd name="T51" fmla="*/ 536 h 2008"/>
              <a:gd name="T52" fmla="*/ 1076 w 2493"/>
              <a:gd name="T53" fmla="*/ 420 h 2008"/>
              <a:gd name="T54" fmla="*/ 1076 w 2493"/>
              <a:gd name="T55" fmla="*/ 616 h 2008"/>
              <a:gd name="T56" fmla="*/ 957 w 2493"/>
              <a:gd name="T57" fmla="*/ 718 h 2008"/>
              <a:gd name="T58" fmla="*/ 994 w 2493"/>
              <a:gd name="T59" fmla="*/ 836 h 2008"/>
              <a:gd name="T60" fmla="*/ 777 w 2493"/>
              <a:gd name="T61" fmla="*/ 922 h 2008"/>
              <a:gd name="T62" fmla="*/ 681 w 2493"/>
              <a:gd name="T63" fmla="*/ 968 h 2008"/>
              <a:gd name="T64" fmla="*/ 468 w 2493"/>
              <a:gd name="T65" fmla="*/ 1085 h 2008"/>
              <a:gd name="T66" fmla="*/ 409 w 2493"/>
              <a:gd name="T67" fmla="*/ 948 h 2008"/>
              <a:gd name="T68" fmla="*/ 241 w 2493"/>
              <a:gd name="T69" fmla="*/ 958 h 2008"/>
              <a:gd name="T70" fmla="*/ 102 w 2493"/>
              <a:gd name="T71" fmla="*/ 820 h 2008"/>
              <a:gd name="T72" fmla="*/ 121 w 2493"/>
              <a:gd name="T73" fmla="*/ 659 h 2008"/>
              <a:gd name="T74" fmla="*/ 0 w 2493"/>
              <a:gd name="T75" fmla="*/ 601 h 2008"/>
              <a:gd name="T76" fmla="*/ 108 w 2493"/>
              <a:gd name="T77" fmla="*/ 392 h 2008"/>
              <a:gd name="T78" fmla="*/ 147 w 2493"/>
              <a:gd name="T79" fmla="*/ 298 h 2008"/>
              <a:gd name="T80" fmla="*/ 223 w 2493"/>
              <a:gd name="T81" fmla="*/ 74 h 2008"/>
              <a:gd name="T82" fmla="*/ 350 w 2493"/>
              <a:gd name="T83" fmla="*/ 114 h 2008"/>
              <a:gd name="T84" fmla="*/ 454 w 2493"/>
              <a:gd name="T85" fmla="*/ 4 h 2008"/>
              <a:gd name="T86" fmla="*/ 650 w 2493"/>
              <a:gd name="T87" fmla="*/ 4 h 2008"/>
              <a:gd name="T88" fmla="*/ 753 w 2493"/>
              <a:gd name="T89" fmla="*/ 112 h 2008"/>
              <a:gd name="T90" fmla="*/ 875 w 2493"/>
              <a:gd name="T91" fmla="*/ 74 h 2008"/>
              <a:gd name="T92" fmla="*/ 955 w 2493"/>
              <a:gd name="T93" fmla="*/ 296 h 2008"/>
              <a:gd name="T94" fmla="*/ 994 w 2493"/>
              <a:gd name="T95" fmla="*/ 392 h 2008"/>
              <a:gd name="T96" fmla="*/ 820 w 2493"/>
              <a:gd name="T97" fmla="*/ 536 h 2008"/>
              <a:gd name="T98" fmla="*/ 550 w 2493"/>
              <a:gd name="T99" fmla="*/ 805 h 2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93" h="2008">
                <a:moveTo>
                  <a:pt x="1591" y="1229"/>
                </a:moveTo>
                <a:cubicBezTo>
                  <a:pt x="1591" y="1154"/>
                  <a:pt x="1652" y="1093"/>
                  <a:pt x="1728" y="1093"/>
                </a:cubicBezTo>
                <a:cubicBezTo>
                  <a:pt x="1804" y="1093"/>
                  <a:pt x="1867" y="1154"/>
                  <a:pt x="1867" y="1229"/>
                </a:cubicBezTo>
                <a:cubicBezTo>
                  <a:pt x="1867" y="1305"/>
                  <a:pt x="1804" y="1366"/>
                  <a:pt x="1728" y="1366"/>
                </a:cubicBezTo>
                <a:cubicBezTo>
                  <a:pt x="1652" y="1366"/>
                  <a:pt x="1591" y="1305"/>
                  <a:pt x="1591" y="1229"/>
                </a:cubicBezTo>
                <a:close/>
                <a:moveTo>
                  <a:pt x="2483" y="1066"/>
                </a:moveTo>
                <a:cubicBezTo>
                  <a:pt x="2491" y="1068"/>
                  <a:pt x="2493" y="1078"/>
                  <a:pt x="2493" y="1085"/>
                </a:cubicBezTo>
                <a:cubicBezTo>
                  <a:pt x="2493" y="1085"/>
                  <a:pt x="2493" y="1085"/>
                  <a:pt x="2493" y="1323"/>
                </a:cubicBezTo>
                <a:cubicBezTo>
                  <a:pt x="2493" y="1333"/>
                  <a:pt x="2491" y="1341"/>
                  <a:pt x="2483" y="1345"/>
                </a:cubicBezTo>
                <a:cubicBezTo>
                  <a:pt x="2483" y="1345"/>
                  <a:pt x="2483" y="1345"/>
                  <a:pt x="2366" y="1386"/>
                </a:cubicBezTo>
                <a:cubicBezTo>
                  <a:pt x="2360" y="1388"/>
                  <a:pt x="2350" y="1398"/>
                  <a:pt x="2348" y="1405"/>
                </a:cubicBezTo>
                <a:cubicBezTo>
                  <a:pt x="2348" y="1405"/>
                  <a:pt x="2348" y="1405"/>
                  <a:pt x="2311" y="1492"/>
                </a:cubicBezTo>
                <a:cubicBezTo>
                  <a:pt x="2309" y="1498"/>
                  <a:pt x="2309" y="1513"/>
                  <a:pt x="2311" y="1521"/>
                </a:cubicBezTo>
                <a:cubicBezTo>
                  <a:pt x="2311" y="1521"/>
                  <a:pt x="2311" y="1521"/>
                  <a:pt x="2366" y="1635"/>
                </a:cubicBezTo>
                <a:cubicBezTo>
                  <a:pt x="2372" y="1643"/>
                  <a:pt x="2370" y="1655"/>
                  <a:pt x="2364" y="1659"/>
                </a:cubicBezTo>
                <a:cubicBezTo>
                  <a:pt x="2364" y="1659"/>
                  <a:pt x="2364" y="1659"/>
                  <a:pt x="2192" y="1828"/>
                </a:cubicBezTo>
                <a:cubicBezTo>
                  <a:pt x="2188" y="1835"/>
                  <a:pt x="2176" y="1839"/>
                  <a:pt x="2170" y="1833"/>
                </a:cubicBezTo>
                <a:cubicBezTo>
                  <a:pt x="2170" y="1833"/>
                  <a:pt x="2170" y="1833"/>
                  <a:pt x="2055" y="1780"/>
                </a:cubicBezTo>
                <a:cubicBezTo>
                  <a:pt x="2049" y="1775"/>
                  <a:pt x="2037" y="1777"/>
                  <a:pt x="2027" y="1780"/>
                </a:cubicBezTo>
                <a:cubicBezTo>
                  <a:pt x="2027" y="1780"/>
                  <a:pt x="2027" y="1780"/>
                  <a:pt x="1935" y="1820"/>
                </a:cubicBezTo>
                <a:cubicBezTo>
                  <a:pt x="1924" y="1826"/>
                  <a:pt x="1918" y="1839"/>
                  <a:pt x="1916" y="1847"/>
                </a:cubicBezTo>
                <a:cubicBezTo>
                  <a:pt x="1916" y="1847"/>
                  <a:pt x="1916" y="1847"/>
                  <a:pt x="1871" y="1975"/>
                </a:cubicBezTo>
                <a:cubicBezTo>
                  <a:pt x="1869" y="1981"/>
                  <a:pt x="1859" y="2008"/>
                  <a:pt x="1853" y="2008"/>
                </a:cubicBezTo>
                <a:cubicBezTo>
                  <a:pt x="1853" y="2008"/>
                  <a:pt x="1853" y="2008"/>
                  <a:pt x="1611" y="2008"/>
                </a:cubicBezTo>
                <a:cubicBezTo>
                  <a:pt x="1603" y="2008"/>
                  <a:pt x="1593" y="1981"/>
                  <a:pt x="1591" y="1975"/>
                </a:cubicBezTo>
                <a:cubicBezTo>
                  <a:pt x="1591" y="1975"/>
                  <a:pt x="1591" y="1975"/>
                  <a:pt x="1550" y="1839"/>
                </a:cubicBezTo>
                <a:cubicBezTo>
                  <a:pt x="1548" y="1828"/>
                  <a:pt x="1538" y="1820"/>
                  <a:pt x="1532" y="1816"/>
                </a:cubicBezTo>
                <a:cubicBezTo>
                  <a:pt x="1532" y="1816"/>
                  <a:pt x="1532" y="1816"/>
                  <a:pt x="1433" y="1777"/>
                </a:cubicBezTo>
                <a:cubicBezTo>
                  <a:pt x="1427" y="1773"/>
                  <a:pt x="1413" y="1773"/>
                  <a:pt x="1405" y="1777"/>
                </a:cubicBezTo>
                <a:cubicBezTo>
                  <a:pt x="1405" y="1777"/>
                  <a:pt x="1405" y="1777"/>
                  <a:pt x="1290" y="1833"/>
                </a:cubicBezTo>
                <a:cubicBezTo>
                  <a:pt x="1282" y="1839"/>
                  <a:pt x="1270" y="1835"/>
                  <a:pt x="1266" y="1828"/>
                </a:cubicBezTo>
                <a:cubicBezTo>
                  <a:pt x="1266" y="1828"/>
                  <a:pt x="1266" y="1828"/>
                  <a:pt x="1094" y="1659"/>
                </a:cubicBezTo>
                <a:cubicBezTo>
                  <a:pt x="1090" y="1655"/>
                  <a:pt x="1086" y="1643"/>
                  <a:pt x="1090" y="1635"/>
                </a:cubicBezTo>
                <a:cubicBezTo>
                  <a:pt x="1090" y="1635"/>
                  <a:pt x="1090" y="1635"/>
                  <a:pt x="1149" y="1513"/>
                </a:cubicBezTo>
                <a:cubicBezTo>
                  <a:pt x="1151" y="1506"/>
                  <a:pt x="1151" y="1494"/>
                  <a:pt x="1149" y="1486"/>
                </a:cubicBezTo>
                <a:cubicBezTo>
                  <a:pt x="1149" y="1486"/>
                  <a:pt x="1149" y="1486"/>
                  <a:pt x="1117" y="1405"/>
                </a:cubicBezTo>
                <a:cubicBezTo>
                  <a:pt x="1110" y="1398"/>
                  <a:pt x="1100" y="1388"/>
                  <a:pt x="1094" y="1386"/>
                </a:cubicBezTo>
                <a:cubicBezTo>
                  <a:pt x="1094" y="1386"/>
                  <a:pt x="1094" y="1386"/>
                  <a:pt x="967" y="1345"/>
                </a:cubicBezTo>
                <a:cubicBezTo>
                  <a:pt x="961" y="1341"/>
                  <a:pt x="947" y="1333"/>
                  <a:pt x="947" y="1323"/>
                </a:cubicBezTo>
                <a:cubicBezTo>
                  <a:pt x="947" y="1323"/>
                  <a:pt x="947" y="1323"/>
                  <a:pt x="947" y="1085"/>
                </a:cubicBezTo>
                <a:cubicBezTo>
                  <a:pt x="947" y="1078"/>
                  <a:pt x="961" y="1068"/>
                  <a:pt x="967" y="1066"/>
                </a:cubicBezTo>
                <a:cubicBezTo>
                  <a:pt x="967" y="1066"/>
                  <a:pt x="967" y="1066"/>
                  <a:pt x="1096" y="1021"/>
                </a:cubicBezTo>
                <a:cubicBezTo>
                  <a:pt x="1106" y="1019"/>
                  <a:pt x="1112" y="1011"/>
                  <a:pt x="1117" y="1003"/>
                </a:cubicBezTo>
                <a:cubicBezTo>
                  <a:pt x="1117" y="1003"/>
                  <a:pt x="1117" y="1003"/>
                  <a:pt x="1151" y="915"/>
                </a:cubicBezTo>
                <a:cubicBezTo>
                  <a:pt x="1157" y="909"/>
                  <a:pt x="1153" y="897"/>
                  <a:pt x="1151" y="889"/>
                </a:cubicBezTo>
                <a:cubicBezTo>
                  <a:pt x="1151" y="889"/>
                  <a:pt x="1151" y="889"/>
                  <a:pt x="1092" y="762"/>
                </a:cubicBezTo>
                <a:cubicBezTo>
                  <a:pt x="1086" y="754"/>
                  <a:pt x="1090" y="746"/>
                  <a:pt x="1094" y="738"/>
                </a:cubicBezTo>
                <a:cubicBezTo>
                  <a:pt x="1094" y="738"/>
                  <a:pt x="1094" y="738"/>
                  <a:pt x="1266" y="569"/>
                </a:cubicBezTo>
                <a:cubicBezTo>
                  <a:pt x="1270" y="565"/>
                  <a:pt x="1282" y="563"/>
                  <a:pt x="1290" y="565"/>
                </a:cubicBezTo>
                <a:cubicBezTo>
                  <a:pt x="1290" y="565"/>
                  <a:pt x="1290" y="565"/>
                  <a:pt x="1415" y="628"/>
                </a:cubicBezTo>
                <a:cubicBezTo>
                  <a:pt x="1423" y="630"/>
                  <a:pt x="1438" y="632"/>
                  <a:pt x="1444" y="628"/>
                </a:cubicBezTo>
                <a:cubicBezTo>
                  <a:pt x="1444" y="628"/>
                  <a:pt x="1444" y="628"/>
                  <a:pt x="1532" y="595"/>
                </a:cubicBezTo>
                <a:cubicBezTo>
                  <a:pt x="1538" y="591"/>
                  <a:pt x="1548" y="587"/>
                  <a:pt x="1550" y="579"/>
                </a:cubicBezTo>
                <a:cubicBezTo>
                  <a:pt x="1550" y="579"/>
                  <a:pt x="1550" y="579"/>
                  <a:pt x="1591" y="469"/>
                </a:cubicBezTo>
                <a:cubicBezTo>
                  <a:pt x="1593" y="459"/>
                  <a:pt x="1603" y="469"/>
                  <a:pt x="1611" y="469"/>
                </a:cubicBezTo>
                <a:cubicBezTo>
                  <a:pt x="1611" y="469"/>
                  <a:pt x="1611" y="469"/>
                  <a:pt x="1853" y="469"/>
                </a:cubicBezTo>
                <a:cubicBezTo>
                  <a:pt x="1859" y="469"/>
                  <a:pt x="1869" y="459"/>
                  <a:pt x="1871" y="469"/>
                </a:cubicBezTo>
                <a:cubicBezTo>
                  <a:pt x="1871" y="469"/>
                  <a:pt x="1871" y="469"/>
                  <a:pt x="1916" y="573"/>
                </a:cubicBezTo>
                <a:cubicBezTo>
                  <a:pt x="1918" y="579"/>
                  <a:pt x="1924" y="589"/>
                  <a:pt x="1935" y="591"/>
                </a:cubicBezTo>
                <a:cubicBezTo>
                  <a:pt x="1935" y="591"/>
                  <a:pt x="1935" y="591"/>
                  <a:pt x="2016" y="626"/>
                </a:cubicBezTo>
                <a:cubicBezTo>
                  <a:pt x="2025" y="630"/>
                  <a:pt x="2039" y="628"/>
                  <a:pt x="2045" y="626"/>
                </a:cubicBezTo>
                <a:cubicBezTo>
                  <a:pt x="2045" y="626"/>
                  <a:pt x="2045" y="626"/>
                  <a:pt x="2170" y="565"/>
                </a:cubicBezTo>
                <a:cubicBezTo>
                  <a:pt x="2176" y="563"/>
                  <a:pt x="2188" y="563"/>
                  <a:pt x="2192" y="569"/>
                </a:cubicBezTo>
                <a:cubicBezTo>
                  <a:pt x="2192" y="569"/>
                  <a:pt x="2192" y="569"/>
                  <a:pt x="2364" y="738"/>
                </a:cubicBezTo>
                <a:cubicBezTo>
                  <a:pt x="2370" y="746"/>
                  <a:pt x="2372" y="754"/>
                  <a:pt x="2366" y="762"/>
                </a:cubicBezTo>
                <a:cubicBezTo>
                  <a:pt x="2366" y="762"/>
                  <a:pt x="2366" y="762"/>
                  <a:pt x="2309" y="885"/>
                </a:cubicBezTo>
                <a:cubicBezTo>
                  <a:pt x="2305" y="893"/>
                  <a:pt x="2305" y="905"/>
                  <a:pt x="2309" y="911"/>
                </a:cubicBezTo>
                <a:cubicBezTo>
                  <a:pt x="2309" y="911"/>
                  <a:pt x="2309" y="911"/>
                  <a:pt x="2346" y="1003"/>
                </a:cubicBezTo>
                <a:cubicBezTo>
                  <a:pt x="2350" y="1011"/>
                  <a:pt x="2358" y="1019"/>
                  <a:pt x="2364" y="1021"/>
                </a:cubicBezTo>
                <a:cubicBezTo>
                  <a:pt x="2364" y="1021"/>
                  <a:pt x="2364" y="1021"/>
                  <a:pt x="2483" y="1066"/>
                </a:cubicBezTo>
                <a:close/>
                <a:moveTo>
                  <a:pt x="1730" y="1614"/>
                </a:moveTo>
                <a:cubicBezTo>
                  <a:pt x="1943" y="1614"/>
                  <a:pt x="2117" y="1441"/>
                  <a:pt x="2117" y="1229"/>
                </a:cubicBezTo>
                <a:cubicBezTo>
                  <a:pt x="2117" y="1017"/>
                  <a:pt x="1943" y="844"/>
                  <a:pt x="1730" y="844"/>
                </a:cubicBezTo>
                <a:cubicBezTo>
                  <a:pt x="1517" y="844"/>
                  <a:pt x="1344" y="1017"/>
                  <a:pt x="1344" y="1229"/>
                </a:cubicBezTo>
                <a:cubicBezTo>
                  <a:pt x="1344" y="1441"/>
                  <a:pt x="1517" y="1614"/>
                  <a:pt x="1730" y="1614"/>
                </a:cubicBezTo>
                <a:close/>
                <a:moveTo>
                  <a:pt x="454" y="536"/>
                </a:moveTo>
                <a:cubicBezTo>
                  <a:pt x="454" y="589"/>
                  <a:pt x="497" y="632"/>
                  <a:pt x="550" y="632"/>
                </a:cubicBezTo>
                <a:cubicBezTo>
                  <a:pt x="603" y="632"/>
                  <a:pt x="646" y="589"/>
                  <a:pt x="646" y="536"/>
                </a:cubicBezTo>
                <a:cubicBezTo>
                  <a:pt x="646" y="483"/>
                  <a:pt x="603" y="440"/>
                  <a:pt x="550" y="440"/>
                </a:cubicBezTo>
                <a:cubicBezTo>
                  <a:pt x="497" y="440"/>
                  <a:pt x="454" y="483"/>
                  <a:pt x="454" y="536"/>
                </a:cubicBezTo>
                <a:close/>
                <a:moveTo>
                  <a:pt x="1076" y="420"/>
                </a:moveTo>
                <a:cubicBezTo>
                  <a:pt x="1082" y="422"/>
                  <a:pt x="1082" y="430"/>
                  <a:pt x="1082" y="434"/>
                </a:cubicBezTo>
                <a:cubicBezTo>
                  <a:pt x="1082" y="434"/>
                  <a:pt x="1082" y="434"/>
                  <a:pt x="1082" y="601"/>
                </a:cubicBezTo>
                <a:cubicBezTo>
                  <a:pt x="1082" y="608"/>
                  <a:pt x="1082" y="616"/>
                  <a:pt x="1076" y="616"/>
                </a:cubicBezTo>
                <a:cubicBezTo>
                  <a:pt x="1076" y="616"/>
                  <a:pt x="1076" y="616"/>
                  <a:pt x="996" y="646"/>
                </a:cubicBezTo>
                <a:cubicBezTo>
                  <a:pt x="992" y="646"/>
                  <a:pt x="984" y="655"/>
                  <a:pt x="982" y="659"/>
                </a:cubicBezTo>
                <a:cubicBezTo>
                  <a:pt x="982" y="659"/>
                  <a:pt x="982" y="659"/>
                  <a:pt x="957" y="718"/>
                </a:cubicBezTo>
                <a:cubicBezTo>
                  <a:pt x="955" y="726"/>
                  <a:pt x="955" y="734"/>
                  <a:pt x="957" y="740"/>
                </a:cubicBezTo>
                <a:cubicBezTo>
                  <a:pt x="957" y="740"/>
                  <a:pt x="957" y="740"/>
                  <a:pt x="996" y="820"/>
                </a:cubicBezTo>
                <a:cubicBezTo>
                  <a:pt x="998" y="824"/>
                  <a:pt x="998" y="834"/>
                  <a:pt x="994" y="836"/>
                </a:cubicBezTo>
                <a:cubicBezTo>
                  <a:pt x="994" y="836"/>
                  <a:pt x="994" y="836"/>
                  <a:pt x="875" y="956"/>
                </a:cubicBezTo>
                <a:cubicBezTo>
                  <a:pt x="871" y="958"/>
                  <a:pt x="863" y="962"/>
                  <a:pt x="859" y="958"/>
                </a:cubicBezTo>
                <a:cubicBezTo>
                  <a:pt x="859" y="958"/>
                  <a:pt x="859" y="958"/>
                  <a:pt x="777" y="922"/>
                </a:cubicBezTo>
                <a:cubicBezTo>
                  <a:pt x="771" y="917"/>
                  <a:pt x="765" y="917"/>
                  <a:pt x="757" y="924"/>
                </a:cubicBezTo>
                <a:cubicBezTo>
                  <a:pt x="757" y="924"/>
                  <a:pt x="757" y="924"/>
                  <a:pt x="693" y="952"/>
                </a:cubicBezTo>
                <a:cubicBezTo>
                  <a:pt x="687" y="952"/>
                  <a:pt x="681" y="964"/>
                  <a:pt x="681" y="968"/>
                </a:cubicBezTo>
                <a:cubicBezTo>
                  <a:pt x="681" y="968"/>
                  <a:pt x="681" y="968"/>
                  <a:pt x="650" y="1060"/>
                </a:cubicBezTo>
                <a:cubicBezTo>
                  <a:pt x="648" y="1064"/>
                  <a:pt x="642" y="1085"/>
                  <a:pt x="636" y="1085"/>
                </a:cubicBezTo>
                <a:cubicBezTo>
                  <a:pt x="636" y="1085"/>
                  <a:pt x="636" y="1085"/>
                  <a:pt x="468" y="1085"/>
                </a:cubicBezTo>
                <a:cubicBezTo>
                  <a:pt x="462" y="1085"/>
                  <a:pt x="456" y="1064"/>
                  <a:pt x="454" y="1060"/>
                </a:cubicBezTo>
                <a:cubicBezTo>
                  <a:pt x="454" y="1060"/>
                  <a:pt x="454" y="1060"/>
                  <a:pt x="423" y="962"/>
                </a:cubicBezTo>
                <a:cubicBezTo>
                  <a:pt x="421" y="954"/>
                  <a:pt x="417" y="950"/>
                  <a:pt x="409" y="948"/>
                </a:cubicBezTo>
                <a:cubicBezTo>
                  <a:pt x="409" y="948"/>
                  <a:pt x="409" y="948"/>
                  <a:pt x="341" y="917"/>
                </a:cubicBezTo>
                <a:cubicBezTo>
                  <a:pt x="337" y="915"/>
                  <a:pt x="329" y="915"/>
                  <a:pt x="323" y="917"/>
                </a:cubicBezTo>
                <a:cubicBezTo>
                  <a:pt x="323" y="917"/>
                  <a:pt x="323" y="917"/>
                  <a:pt x="241" y="958"/>
                </a:cubicBezTo>
                <a:cubicBezTo>
                  <a:pt x="235" y="962"/>
                  <a:pt x="229" y="958"/>
                  <a:pt x="223" y="956"/>
                </a:cubicBezTo>
                <a:cubicBezTo>
                  <a:pt x="223" y="956"/>
                  <a:pt x="223" y="956"/>
                  <a:pt x="106" y="836"/>
                </a:cubicBezTo>
                <a:cubicBezTo>
                  <a:pt x="100" y="834"/>
                  <a:pt x="100" y="824"/>
                  <a:pt x="102" y="820"/>
                </a:cubicBezTo>
                <a:cubicBezTo>
                  <a:pt x="102" y="820"/>
                  <a:pt x="102" y="820"/>
                  <a:pt x="145" y="736"/>
                </a:cubicBezTo>
                <a:cubicBezTo>
                  <a:pt x="147" y="730"/>
                  <a:pt x="147" y="722"/>
                  <a:pt x="145" y="716"/>
                </a:cubicBezTo>
                <a:cubicBezTo>
                  <a:pt x="145" y="716"/>
                  <a:pt x="145" y="716"/>
                  <a:pt x="121" y="659"/>
                </a:cubicBezTo>
                <a:cubicBezTo>
                  <a:pt x="119" y="655"/>
                  <a:pt x="110" y="646"/>
                  <a:pt x="102" y="646"/>
                </a:cubicBezTo>
                <a:cubicBezTo>
                  <a:pt x="102" y="646"/>
                  <a:pt x="102" y="646"/>
                  <a:pt x="16" y="616"/>
                </a:cubicBezTo>
                <a:cubicBezTo>
                  <a:pt x="12" y="616"/>
                  <a:pt x="0" y="608"/>
                  <a:pt x="0" y="601"/>
                </a:cubicBezTo>
                <a:cubicBezTo>
                  <a:pt x="0" y="601"/>
                  <a:pt x="0" y="601"/>
                  <a:pt x="0" y="434"/>
                </a:cubicBezTo>
                <a:cubicBezTo>
                  <a:pt x="0" y="430"/>
                  <a:pt x="12" y="422"/>
                  <a:pt x="16" y="420"/>
                </a:cubicBezTo>
                <a:cubicBezTo>
                  <a:pt x="16" y="420"/>
                  <a:pt x="16" y="420"/>
                  <a:pt x="108" y="392"/>
                </a:cubicBezTo>
                <a:cubicBezTo>
                  <a:pt x="112" y="390"/>
                  <a:pt x="121" y="383"/>
                  <a:pt x="121" y="377"/>
                </a:cubicBezTo>
                <a:cubicBezTo>
                  <a:pt x="121" y="377"/>
                  <a:pt x="121" y="377"/>
                  <a:pt x="147" y="316"/>
                </a:cubicBezTo>
                <a:cubicBezTo>
                  <a:pt x="149" y="312"/>
                  <a:pt x="149" y="302"/>
                  <a:pt x="147" y="298"/>
                </a:cubicBezTo>
                <a:cubicBezTo>
                  <a:pt x="147" y="298"/>
                  <a:pt x="147" y="298"/>
                  <a:pt x="102" y="208"/>
                </a:cubicBezTo>
                <a:cubicBezTo>
                  <a:pt x="100" y="204"/>
                  <a:pt x="100" y="196"/>
                  <a:pt x="106" y="192"/>
                </a:cubicBezTo>
                <a:cubicBezTo>
                  <a:pt x="106" y="192"/>
                  <a:pt x="106" y="192"/>
                  <a:pt x="223" y="74"/>
                </a:cubicBezTo>
                <a:cubicBezTo>
                  <a:pt x="229" y="69"/>
                  <a:pt x="235" y="69"/>
                  <a:pt x="241" y="72"/>
                </a:cubicBezTo>
                <a:cubicBezTo>
                  <a:pt x="241" y="72"/>
                  <a:pt x="241" y="72"/>
                  <a:pt x="329" y="114"/>
                </a:cubicBezTo>
                <a:cubicBezTo>
                  <a:pt x="335" y="116"/>
                  <a:pt x="346" y="116"/>
                  <a:pt x="350" y="114"/>
                </a:cubicBezTo>
                <a:cubicBezTo>
                  <a:pt x="350" y="114"/>
                  <a:pt x="350" y="114"/>
                  <a:pt x="409" y="94"/>
                </a:cubicBezTo>
                <a:cubicBezTo>
                  <a:pt x="417" y="90"/>
                  <a:pt x="421" y="88"/>
                  <a:pt x="423" y="82"/>
                </a:cubicBezTo>
                <a:cubicBezTo>
                  <a:pt x="423" y="82"/>
                  <a:pt x="423" y="82"/>
                  <a:pt x="454" y="4"/>
                </a:cubicBezTo>
                <a:cubicBezTo>
                  <a:pt x="456" y="0"/>
                  <a:pt x="462" y="6"/>
                  <a:pt x="468" y="6"/>
                </a:cubicBezTo>
                <a:cubicBezTo>
                  <a:pt x="468" y="6"/>
                  <a:pt x="468" y="6"/>
                  <a:pt x="636" y="6"/>
                </a:cubicBezTo>
                <a:cubicBezTo>
                  <a:pt x="642" y="6"/>
                  <a:pt x="648" y="0"/>
                  <a:pt x="650" y="4"/>
                </a:cubicBezTo>
                <a:cubicBezTo>
                  <a:pt x="650" y="4"/>
                  <a:pt x="650" y="4"/>
                  <a:pt x="681" y="76"/>
                </a:cubicBezTo>
                <a:cubicBezTo>
                  <a:pt x="681" y="82"/>
                  <a:pt x="687" y="88"/>
                  <a:pt x="693" y="88"/>
                </a:cubicBezTo>
                <a:cubicBezTo>
                  <a:pt x="693" y="88"/>
                  <a:pt x="693" y="88"/>
                  <a:pt x="753" y="112"/>
                </a:cubicBezTo>
                <a:cubicBezTo>
                  <a:pt x="757" y="114"/>
                  <a:pt x="765" y="114"/>
                  <a:pt x="771" y="112"/>
                </a:cubicBezTo>
                <a:cubicBezTo>
                  <a:pt x="771" y="112"/>
                  <a:pt x="771" y="112"/>
                  <a:pt x="859" y="72"/>
                </a:cubicBezTo>
                <a:cubicBezTo>
                  <a:pt x="863" y="69"/>
                  <a:pt x="871" y="69"/>
                  <a:pt x="875" y="74"/>
                </a:cubicBezTo>
                <a:cubicBezTo>
                  <a:pt x="875" y="74"/>
                  <a:pt x="875" y="74"/>
                  <a:pt x="994" y="192"/>
                </a:cubicBezTo>
                <a:cubicBezTo>
                  <a:pt x="998" y="196"/>
                  <a:pt x="998" y="204"/>
                  <a:pt x="996" y="208"/>
                </a:cubicBezTo>
                <a:cubicBezTo>
                  <a:pt x="996" y="208"/>
                  <a:pt x="996" y="208"/>
                  <a:pt x="955" y="296"/>
                </a:cubicBezTo>
                <a:cubicBezTo>
                  <a:pt x="953" y="300"/>
                  <a:pt x="953" y="308"/>
                  <a:pt x="955" y="314"/>
                </a:cubicBezTo>
                <a:cubicBezTo>
                  <a:pt x="955" y="314"/>
                  <a:pt x="955" y="314"/>
                  <a:pt x="982" y="377"/>
                </a:cubicBezTo>
                <a:cubicBezTo>
                  <a:pt x="984" y="383"/>
                  <a:pt x="990" y="390"/>
                  <a:pt x="994" y="392"/>
                </a:cubicBezTo>
                <a:cubicBezTo>
                  <a:pt x="994" y="392"/>
                  <a:pt x="994" y="392"/>
                  <a:pt x="1076" y="420"/>
                </a:cubicBezTo>
                <a:close/>
                <a:moveTo>
                  <a:pt x="550" y="805"/>
                </a:moveTo>
                <a:cubicBezTo>
                  <a:pt x="699" y="805"/>
                  <a:pt x="820" y="685"/>
                  <a:pt x="820" y="536"/>
                </a:cubicBezTo>
                <a:cubicBezTo>
                  <a:pt x="820" y="387"/>
                  <a:pt x="699" y="267"/>
                  <a:pt x="550" y="267"/>
                </a:cubicBezTo>
                <a:cubicBezTo>
                  <a:pt x="401" y="267"/>
                  <a:pt x="280" y="387"/>
                  <a:pt x="280" y="536"/>
                </a:cubicBezTo>
                <a:cubicBezTo>
                  <a:pt x="280" y="685"/>
                  <a:pt x="401" y="805"/>
                  <a:pt x="550" y="805"/>
                </a:cubicBezTo>
                <a:close/>
              </a:path>
            </a:pathLst>
          </a:custGeom>
          <a:solidFill>
            <a:schemeClr val="accent4">
              <a:lumMod val="40000"/>
              <a:lumOff val="60000"/>
            </a:schemeClr>
          </a:solidFill>
          <a:ln>
            <a:noFill/>
          </a:ln>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442359"/>
              </a:solidFill>
              <a:effectLst/>
              <a:uLnTx/>
              <a:uFillTx/>
              <a:latin typeface="Segoe UI"/>
              <a:ea typeface="+mn-ea"/>
              <a:cs typeface="+mn-cs"/>
            </a:endParaRPr>
          </a:p>
        </p:txBody>
      </p:sp>
      <p:grpSp>
        <p:nvGrpSpPr>
          <p:cNvPr id="5" name="Group 4"/>
          <p:cNvGrpSpPr/>
          <p:nvPr/>
        </p:nvGrpSpPr>
        <p:grpSpPr>
          <a:xfrm>
            <a:off x="5208881" y="3152725"/>
            <a:ext cx="1849160" cy="1165458"/>
            <a:chOff x="5208738" y="3152676"/>
            <a:chExt cx="1849422" cy="1165623"/>
          </a:xfrm>
        </p:grpSpPr>
        <p:grpSp>
          <p:nvGrpSpPr>
            <p:cNvPr id="4" name="Group 3"/>
            <p:cNvGrpSpPr/>
            <p:nvPr/>
          </p:nvGrpSpPr>
          <p:grpSpPr>
            <a:xfrm>
              <a:off x="5521979" y="3152676"/>
              <a:ext cx="1233333" cy="1160925"/>
              <a:chOff x="5521979" y="3152676"/>
              <a:chExt cx="1233333" cy="1160925"/>
            </a:xfrm>
          </p:grpSpPr>
          <p:grpSp>
            <p:nvGrpSpPr>
              <p:cNvPr id="144" name="Group 143"/>
              <p:cNvGrpSpPr/>
              <p:nvPr/>
            </p:nvGrpSpPr>
            <p:grpSpPr>
              <a:xfrm>
                <a:off x="5521979" y="3163077"/>
                <a:ext cx="667449" cy="1123058"/>
                <a:chOff x="5046366" y="4638181"/>
                <a:chExt cx="667449" cy="1123058"/>
              </a:xfrm>
            </p:grpSpPr>
            <p:sp>
              <p:nvSpPr>
                <p:cNvPr id="311" name="Freeform 148"/>
                <p:cNvSpPr>
                  <a:spLocks/>
                </p:cNvSpPr>
                <p:nvPr/>
              </p:nvSpPr>
              <p:spPr bwMode="auto">
                <a:xfrm>
                  <a:off x="5315034" y="4864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2" name="Freeform 145"/>
                <p:cNvSpPr>
                  <a:spLocks/>
                </p:cNvSpPr>
                <p:nvPr/>
              </p:nvSpPr>
              <p:spPr bwMode="auto">
                <a:xfrm>
                  <a:off x="5377537" y="5209420"/>
                  <a:ext cx="170126" cy="31827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3" name="Freeform 146"/>
                <p:cNvSpPr>
                  <a:spLocks/>
                </p:cNvSpPr>
                <p:nvPr/>
              </p:nvSpPr>
              <p:spPr bwMode="auto">
                <a:xfrm>
                  <a:off x="5253213" y="5218144"/>
                  <a:ext cx="139591" cy="310783"/>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4" name="Freeform 149"/>
                <p:cNvSpPr>
                  <a:spLocks/>
                </p:cNvSpPr>
                <p:nvPr/>
              </p:nvSpPr>
              <p:spPr bwMode="auto">
                <a:xfrm>
                  <a:off x="5225768" y="4869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2359"/>
                      </a:solidFill>
                      <a:effectLst/>
                      <a:uLnTx/>
                      <a:uFillTx/>
                      <a:latin typeface="Segoe UI"/>
                      <a:ea typeface="+mn-ea"/>
                      <a:cs typeface="+mn-cs"/>
                    </a:rPr>
                    <a:t> </a:t>
                  </a:r>
                </a:p>
              </p:txBody>
            </p:sp>
            <p:sp>
              <p:nvSpPr>
                <p:cNvPr id="315" name="Oval 144"/>
                <p:cNvSpPr>
                  <a:spLocks noChangeArrowheads="1"/>
                </p:cNvSpPr>
                <p:nvPr/>
              </p:nvSpPr>
              <p:spPr bwMode="auto">
                <a:xfrm>
                  <a:off x="5285185" y="4644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6" name="Freeform 147"/>
                <p:cNvSpPr>
                  <a:spLocks/>
                </p:cNvSpPr>
                <p:nvPr/>
              </p:nvSpPr>
              <p:spPr bwMode="auto">
                <a:xfrm>
                  <a:off x="5253213" y="5218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nvGrpSpPr>
                <p:cNvPr id="317" name="Group 316"/>
                <p:cNvGrpSpPr/>
                <p:nvPr/>
              </p:nvGrpSpPr>
              <p:grpSpPr>
                <a:xfrm>
                  <a:off x="5046366" y="4872647"/>
                  <a:ext cx="244284" cy="287906"/>
                  <a:chOff x="978218" y="2040263"/>
                  <a:chExt cx="244284" cy="287906"/>
                </a:xfrm>
              </p:grpSpPr>
              <p:sp>
                <p:nvSpPr>
                  <p:cNvPr id="324"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25"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sp>
              <p:nvSpPr>
                <p:cNvPr id="318" name="Freeform 152"/>
                <p:cNvSpPr>
                  <a:spLocks/>
                </p:cNvSpPr>
                <p:nvPr/>
              </p:nvSpPr>
              <p:spPr bwMode="auto">
                <a:xfrm>
                  <a:off x="5276461" y="4638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9" name="Freeform 153"/>
                <p:cNvSpPr>
                  <a:spLocks/>
                </p:cNvSpPr>
                <p:nvPr/>
              </p:nvSpPr>
              <p:spPr bwMode="auto">
                <a:xfrm>
                  <a:off x="5351363" y="5220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pic>
              <p:nvPicPr>
                <p:cNvPr id="320" name="Picture 3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185" y="4966717"/>
                  <a:ext cx="207282" cy="115834"/>
                </a:xfrm>
                <a:prstGeom prst="rect">
                  <a:avLst/>
                </a:prstGeom>
              </p:spPr>
            </p:pic>
            <p:grpSp>
              <p:nvGrpSpPr>
                <p:cNvPr id="321" name="Group 320"/>
                <p:cNvGrpSpPr/>
                <p:nvPr/>
              </p:nvGrpSpPr>
              <p:grpSpPr>
                <a:xfrm flipH="1">
                  <a:off x="5469531" y="4877705"/>
                  <a:ext cx="244284" cy="287906"/>
                  <a:chOff x="978218" y="2040263"/>
                  <a:chExt cx="244284" cy="287906"/>
                </a:xfrm>
              </p:grpSpPr>
              <p:sp>
                <p:nvSpPr>
                  <p:cNvPr id="322"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23"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grpSp>
          <p:grpSp>
            <p:nvGrpSpPr>
              <p:cNvPr id="145" name="Group 144"/>
              <p:cNvGrpSpPr/>
              <p:nvPr/>
            </p:nvGrpSpPr>
            <p:grpSpPr>
              <a:xfrm>
                <a:off x="6112943" y="3152676"/>
                <a:ext cx="642369" cy="1126461"/>
                <a:chOff x="5191549" y="4773048"/>
                <a:chExt cx="642369" cy="1126461"/>
              </a:xfrm>
            </p:grpSpPr>
            <p:sp>
              <p:nvSpPr>
                <p:cNvPr id="200" name="Oval 199"/>
                <p:cNvSpPr>
                  <a:spLocks noChangeArrowheads="1"/>
                </p:cNvSpPr>
                <p:nvPr/>
              </p:nvSpPr>
              <p:spPr bwMode="auto">
                <a:xfrm>
                  <a:off x="5419185" y="4779743"/>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214" name="Freeform 213"/>
                <p:cNvSpPr>
                  <a:spLocks/>
                </p:cNvSpPr>
                <p:nvPr/>
              </p:nvSpPr>
              <p:spPr bwMode="auto">
                <a:xfrm>
                  <a:off x="5504548" y="5347160"/>
                  <a:ext cx="170727" cy="327036"/>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1" name="Freeform 300"/>
                <p:cNvSpPr>
                  <a:spLocks/>
                </p:cNvSpPr>
                <p:nvPr/>
              </p:nvSpPr>
              <p:spPr bwMode="auto">
                <a:xfrm>
                  <a:off x="5382361" y="5357201"/>
                  <a:ext cx="137251" cy="319155"/>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2" name="Freeform 301"/>
                <p:cNvSpPr>
                  <a:spLocks/>
                </p:cNvSpPr>
                <p:nvPr/>
              </p:nvSpPr>
              <p:spPr bwMode="auto">
                <a:xfrm>
                  <a:off x="5382361" y="5357201"/>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3" name="Freeform 302"/>
                <p:cNvSpPr>
                  <a:spLocks/>
                </p:cNvSpPr>
                <p:nvPr/>
              </p:nvSpPr>
              <p:spPr bwMode="auto">
                <a:xfrm>
                  <a:off x="5450987" y="4992315"/>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4" name="Freeform 303"/>
                <p:cNvSpPr>
                  <a:spLocks/>
                </p:cNvSpPr>
                <p:nvPr/>
              </p:nvSpPr>
              <p:spPr bwMode="auto">
                <a:xfrm>
                  <a:off x="5375666" y="4990641"/>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27"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442359"/>
                    </a:solidFill>
                    <a:effectLst/>
                    <a:uLnTx/>
                    <a:uFillTx/>
                    <a:latin typeface="Segoe UI"/>
                    <a:ea typeface="+mn-ea"/>
                    <a:cs typeface="+mn-cs"/>
                  </a:endParaRPr>
                </a:p>
              </p:txBody>
            </p:sp>
            <p:sp>
              <p:nvSpPr>
                <p:cNvPr id="305" name="Freeform 304"/>
                <p:cNvSpPr>
                  <a:spLocks/>
                </p:cNvSpPr>
                <p:nvPr/>
              </p:nvSpPr>
              <p:spPr bwMode="auto">
                <a:xfrm>
                  <a:off x="5191549" y="4995662"/>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6" name="Freeform 305"/>
                <p:cNvSpPr>
                  <a:spLocks/>
                </p:cNvSpPr>
                <p:nvPr/>
              </p:nvSpPr>
              <p:spPr bwMode="auto">
                <a:xfrm>
                  <a:off x="5310388" y="5194844"/>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07" name="Freeform 306"/>
                <p:cNvSpPr>
                  <a:spLocks/>
                </p:cNvSpPr>
                <p:nvPr/>
              </p:nvSpPr>
              <p:spPr bwMode="auto">
                <a:xfrm>
                  <a:off x="5410816" y="4773048"/>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pic>
              <p:nvPicPr>
                <p:cNvPr id="308" name="Picture 3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035" y="5044882"/>
                  <a:ext cx="329213" cy="225572"/>
                </a:xfrm>
                <a:prstGeom prst="rect">
                  <a:avLst/>
                </a:prstGeom>
              </p:spPr>
            </p:pic>
            <p:sp>
              <p:nvSpPr>
                <p:cNvPr id="309" name="Freeform 308"/>
                <p:cNvSpPr>
                  <a:spLocks/>
                </p:cNvSpPr>
                <p:nvPr/>
              </p:nvSpPr>
              <p:spPr bwMode="auto">
                <a:xfrm flipH="1">
                  <a:off x="5587871" y="4997700"/>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310" name="Freeform 309"/>
                <p:cNvSpPr>
                  <a:spLocks/>
                </p:cNvSpPr>
                <p:nvPr/>
              </p:nvSpPr>
              <p:spPr bwMode="auto">
                <a:xfrm flipH="1">
                  <a:off x="5615842" y="519497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sp>
            <p:nvSpPr>
              <p:cNvPr id="147" name="Oval 146"/>
              <p:cNvSpPr>
                <a:spLocks noChangeArrowheads="1"/>
              </p:cNvSpPr>
              <p:nvPr/>
            </p:nvSpPr>
            <p:spPr bwMode="auto">
              <a:xfrm>
                <a:off x="6064546" y="3193835"/>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48" name="Freeform 147"/>
              <p:cNvSpPr>
                <a:spLocks/>
              </p:cNvSpPr>
              <p:nvPr/>
            </p:nvSpPr>
            <p:spPr bwMode="auto">
              <a:xfrm>
                <a:off x="6149909" y="3761252"/>
                <a:ext cx="170727" cy="305348"/>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49" name="Freeform 148"/>
              <p:cNvSpPr>
                <a:spLocks/>
              </p:cNvSpPr>
              <p:nvPr/>
            </p:nvSpPr>
            <p:spPr bwMode="auto">
              <a:xfrm>
                <a:off x="6027722" y="3771293"/>
                <a:ext cx="137251" cy="297990"/>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50" name="Freeform 149"/>
              <p:cNvSpPr>
                <a:spLocks/>
              </p:cNvSpPr>
              <p:nvPr/>
            </p:nvSpPr>
            <p:spPr bwMode="auto">
              <a:xfrm>
                <a:off x="6027722" y="3771293"/>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52" name="Freeform 151"/>
              <p:cNvSpPr>
                <a:spLocks/>
              </p:cNvSpPr>
              <p:nvPr/>
            </p:nvSpPr>
            <p:spPr bwMode="auto">
              <a:xfrm>
                <a:off x="6096348" y="3406407"/>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57" name="Freeform 156"/>
              <p:cNvSpPr>
                <a:spLocks/>
              </p:cNvSpPr>
              <p:nvPr/>
            </p:nvSpPr>
            <p:spPr bwMode="auto">
              <a:xfrm>
                <a:off x="6021027" y="3404733"/>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a:extLst/>
            </p:spPr>
            <p:txBody>
              <a:bodyPr vert="horz" wrap="square" lIns="0" tIns="91427"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442359"/>
                  </a:solidFill>
                  <a:effectLst/>
                  <a:uLnTx/>
                  <a:uFillTx/>
                  <a:latin typeface="Segoe UI"/>
                  <a:ea typeface="+mn-ea"/>
                  <a:cs typeface="+mn-cs"/>
                </a:endParaRPr>
              </a:p>
            </p:txBody>
          </p:sp>
          <p:sp>
            <p:nvSpPr>
              <p:cNvPr id="159" name="Freeform 158"/>
              <p:cNvSpPr>
                <a:spLocks/>
              </p:cNvSpPr>
              <p:nvPr/>
            </p:nvSpPr>
            <p:spPr bwMode="auto">
              <a:xfrm>
                <a:off x="6056177" y="3187140"/>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pic>
            <p:nvPicPr>
              <p:cNvPr id="160" name="Picture 1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727" y="3522065"/>
                <a:ext cx="158510" cy="109738"/>
              </a:xfrm>
              <a:prstGeom prst="rect">
                <a:avLst/>
              </a:prstGeom>
            </p:spPr>
          </p:pic>
          <p:sp>
            <p:nvSpPr>
              <p:cNvPr id="161" name="Rounded Rectangle 160"/>
              <p:cNvSpPr/>
              <p:nvPr/>
            </p:nvSpPr>
            <p:spPr bwMode="auto">
              <a:xfrm rot="533908">
                <a:off x="5964617" y="3410809"/>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82" name="Rounded Rectangle 181"/>
              <p:cNvSpPr/>
              <p:nvPr/>
            </p:nvSpPr>
            <p:spPr bwMode="auto">
              <a:xfrm rot="21066092" flipH="1">
                <a:off x="6288401" y="3413190"/>
                <a:ext cx="65737" cy="462538"/>
              </a:xfrm>
              <a:prstGeom prst="roundRect">
                <a:avLst>
                  <a:gd name="adj" fmla="val 50000"/>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grpSp>
        <p:sp>
          <p:nvSpPr>
            <p:cNvPr id="169" name="Left-Right Arrow 26"/>
            <p:cNvSpPr/>
            <p:nvPr/>
          </p:nvSpPr>
          <p:spPr bwMode="auto">
            <a:xfrm>
              <a:off x="5208738" y="3713261"/>
              <a:ext cx="1849422" cy="605038"/>
            </a:xfrm>
            <a:prstGeom prst="leftRightArrow">
              <a:avLst>
                <a:gd name="adj1" fmla="val 50000"/>
                <a:gd name="adj2" fmla="val 56764"/>
              </a:avLst>
            </a:prstGeom>
            <a:solidFill>
              <a:schemeClr val="accent6">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55390" tIns="124312" rIns="155390" bIns="124312" numCol="1" spcCol="0" rtlCol="0" fromWordArt="0" anchor="t" anchorCtr="0" forceAA="0" compatLnSpc="1">
              <a:prstTxWarp prst="textNoShape">
                <a:avLst/>
              </a:prstTxWarp>
              <a:noAutofit/>
            </a:bodyPr>
            <a:lstStyle/>
            <a:p>
              <a:pPr marL="0" marR="0" lvl="0" indent="0" algn="ctr" defTabSz="792314"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70" name="TextBox 61"/>
            <p:cNvSpPr txBox="1"/>
            <p:nvPr/>
          </p:nvSpPr>
          <p:spPr>
            <a:xfrm>
              <a:off x="5208738" y="3903775"/>
              <a:ext cx="1849422" cy="21534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442359"/>
                  </a:solidFill>
                  <a:effectLst/>
                  <a:uLnTx/>
                  <a:uFillTx/>
                  <a:latin typeface="Segoe UI"/>
                  <a:ea typeface="+mn-ea"/>
                  <a:cs typeface="+mn-cs"/>
                </a:rPr>
                <a:t>Collaboration</a:t>
              </a:r>
            </a:p>
          </p:txBody>
        </p:sp>
        <p:sp>
          <p:nvSpPr>
            <p:cNvPr id="181" name="Freeform 180"/>
            <p:cNvSpPr>
              <a:spLocks/>
            </p:cNvSpPr>
            <p:nvPr/>
          </p:nvSpPr>
          <p:spPr bwMode="auto">
            <a:xfrm rot="4158392">
              <a:off x="5911703" y="381475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sp>
          <p:nvSpPr>
            <p:cNvPr id="199" name="Freeform 198"/>
            <p:cNvSpPr>
              <a:spLocks/>
            </p:cNvSpPr>
            <p:nvPr/>
          </p:nvSpPr>
          <p:spPr bwMode="auto">
            <a:xfrm rot="17441608" flipH="1">
              <a:off x="6302880" y="3790485"/>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442359"/>
                </a:solidFill>
                <a:effectLst/>
                <a:uLnTx/>
                <a:uFillTx/>
                <a:latin typeface="Segoe UI"/>
                <a:ea typeface="+mn-ea"/>
                <a:cs typeface="+mn-cs"/>
              </a:endParaRPr>
            </a:p>
          </p:txBody>
        </p:sp>
      </p:grpSp>
      <p:grpSp>
        <p:nvGrpSpPr>
          <p:cNvPr id="327" name="Group 326"/>
          <p:cNvGrpSpPr/>
          <p:nvPr/>
        </p:nvGrpSpPr>
        <p:grpSpPr>
          <a:xfrm>
            <a:off x="6810644" y="2374711"/>
            <a:ext cx="337045" cy="426688"/>
            <a:chOff x="3741199" y="715249"/>
            <a:chExt cx="247850" cy="313770"/>
          </a:xfrm>
        </p:grpSpPr>
        <p:sp>
          <p:nvSpPr>
            <p:cNvPr id="352" name="Right Arrow 351"/>
            <p:cNvSpPr/>
            <p:nvPr/>
          </p:nvSpPr>
          <p:spPr>
            <a:xfrm rot="2160000">
              <a:off x="3741199" y="715249"/>
              <a:ext cx="247850" cy="313770"/>
            </a:xfrm>
            <a:prstGeom prst="rightArrow">
              <a:avLst>
                <a:gd name="adj1" fmla="val 60000"/>
                <a:gd name="adj2" fmla="val 50000"/>
              </a:avLst>
            </a:prstGeom>
          </p:spPr>
          <p:style>
            <a:lnRef idx="0">
              <a:schemeClr val="accent1">
                <a:shade val="90000"/>
                <a:hueOff val="0"/>
                <a:satOff val="0"/>
                <a:lumOff val="0"/>
                <a:alphaOff val="0"/>
              </a:schemeClr>
            </a:lnRef>
            <a:fillRef idx="1">
              <a:schemeClr val="accent1">
                <a:shade val="90000"/>
                <a:hueOff val="0"/>
                <a:satOff val="0"/>
                <a:lumOff val="0"/>
                <a:alphaOff val="0"/>
              </a:schemeClr>
            </a:fillRef>
            <a:effectRef idx="0">
              <a:schemeClr val="accent1">
                <a:shade val="90000"/>
                <a:hueOff val="0"/>
                <a:satOff val="0"/>
                <a:lumOff val="0"/>
                <a:alphaOff val="0"/>
              </a:schemeClr>
            </a:effectRef>
            <a:fontRef idx="minor">
              <a:schemeClr val="lt1"/>
            </a:fontRef>
          </p:style>
        </p:sp>
        <p:sp>
          <p:nvSpPr>
            <p:cNvPr id="353" name="Right Arrow 6"/>
            <p:cNvSpPr/>
            <p:nvPr/>
          </p:nvSpPr>
          <p:spPr>
            <a:xfrm rot="2160000">
              <a:off x="3748299" y="756151"/>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29" name="Group 328"/>
          <p:cNvGrpSpPr/>
          <p:nvPr/>
        </p:nvGrpSpPr>
        <p:grpSpPr>
          <a:xfrm>
            <a:off x="7251538" y="3878123"/>
            <a:ext cx="426688" cy="337045"/>
            <a:chOff x="4065415" y="1820799"/>
            <a:chExt cx="313770" cy="247850"/>
          </a:xfrm>
        </p:grpSpPr>
        <p:sp>
          <p:nvSpPr>
            <p:cNvPr id="348" name="Right Arrow 347"/>
            <p:cNvSpPr/>
            <p:nvPr/>
          </p:nvSpPr>
          <p:spPr>
            <a:xfrm rot="6480000">
              <a:off x="4098375" y="1787839"/>
              <a:ext cx="247850" cy="313770"/>
            </a:xfrm>
            <a:prstGeom prst="rightArrow">
              <a:avLst>
                <a:gd name="adj1" fmla="val 60000"/>
                <a:gd name="adj2" fmla="val 50000"/>
              </a:avLst>
            </a:prstGeom>
          </p:spPr>
          <p:style>
            <a:lnRef idx="0">
              <a:schemeClr val="accent1">
                <a:shade val="90000"/>
                <a:hueOff val="199419"/>
                <a:satOff val="-13133"/>
                <a:lumOff val="8685"/>
                <a:alphaOff val="0"/>
              </a:schemeClr>
            </a:lnRef>
            <a:fillRef idx="1">
              <a:schemeClr val="accent1">
                <a:shade val="90000"/>
                <a:hueOff val="199419"/>
                <a:satOff val="-13133"/>
                <a:lumOff val="8685"/>
                <a:alphaOff val="0"/>
              </a:schemeClr>
            </a:fillRef>
            <a:effectRef idx="0">
              <a:schemeClr val="accent1">
                <a:shade val="90000"/>
                <a:hueOff val="199419"/>
                <a:satOff val="-13133"/>
                <a:lumOff val="8685"/>
                <a:alphaOff val="0"/>
              </a:schemeClr>
            </a:effectRef>
            <a:fontRef idx="minor">
              <a:schemeClr val="lt1"/>
            </a:fontRef>
          </p:style>
        </p:sp>
        <p:sp>
          <p:nvSpPr>
            <p:cNvPr id="349" name="Right Arrow 10"/>
            <p:cNvSpPr/>
            <p:nvPr/>
          </p:nvSpPr>
          <p:spPr>
            <a:xfrm rot="17280000">
              <a:off x="4147041" y="1815235"/>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31" name="Group 330"/>
          <p:cNvGrpSpPr/>
          <p:nvPr/>
        </p:nvGrpSpPr>
        <p:grpSpPr>
          <a:xfrm>
            <a:off x="6059253" y="4745973"/>
            <a:ext cx="337045" cy="426688"/>
            <a:chOff x="3188655" y="2458982"/>
            <a:chExt cx="247850" cy="313770"/>
          </a:xfrm>
        </p:grpSpPr>
        <p:sp>
          <p:nvSpPr>
            <p:cNvPr id="344" name="Right Arrow 343"/>
            <p:cNvSpPr/>
            <p:nvPr/>
          </p:nvSpPr>
          <p:spPr>
            <a:xfrm rot="10800000">
              <a:off x="3188655" y="2458982"/>
              <a:ext cx="247850" cy="313770"/>
            </a:xfrm>
            <a:prstGeom prst="rightArrow">
              <a:avLst>
                <a:gd name="adj1" fmla="val 60000"/>
                <a:gd name="adj2" fmla="val 50000"/>
              </a:avLst>
            </a:prstGeom>
          </p:spPr>
          <p:style>
            <a:lnRef idx="0">
              <a:schemeClr val="accent1">
                <a:shade val="90000"/>
                <a:hueOff val="398839"/>
                <a:satOff val="-26265"/>
                <a:lumOff val="17370"/>
                <a:alphaOff val="0"/>
              </a:schemeClr>
            </a:lnRef>
            <a:fillRef idx="1">
              <a:schemeClr val="accent1">
                <a:shade val="90000"/>
                <a:hueOff val="398839"/>
                <a:satOff val="-26265"/>
                <a:lumOff val="17370"/>
                <a:alphaOff val="0"/>
              </a:schemeClr>
            </a:fillRef>
            <a:effectRef idx="0">
              <a:schemeClr val="accent1">
                <a:shade val="90000"/>
                <a:hueOff val="398839"/>
                <a:satOff val="-26265"/>
                <a:lumOff val="17370"/>
                <a:alphaOff val="0"/>
              </a:schemeClr>
            </a:effectRef>
            <a:fontRef idx="minor">
              <a:schemeClr val="lt1"/>
            </a:fontRef>
          </p:style>
        </p:sp>
        <p:sp>
          <p:nvSpPr>
            <p:cNvPr id="345" name="Right Arrow 14"/>
            <p:cNvSpPr/>
            <p:nvPr/>
          </p:nvSpPr>
          <p:spPr>
            <a:xfrm rot="21600000">
              <a:off x="3263010" y="2521736"/>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33" name="Group 332"/>
          <p:cNvGrpSpPr/>
          <p:nvPr/>
        </p:nvGrpSpPr>
        <p:grpSpPr>
          <a:xfrm>
            <a:off x="4764142" y="3896268"/>
            <a:ext cx="426688" cy="337045"/>
            <a:chOff x="2236281" y="1834142"/>
            <a:chExt cx="313770" cy="247850"/>
          </a:xfrm>
        </p:grpSpPr>
        <p:sp>
          <p:nvSpPr>
            <p:cNvPr id="340" name="Right Arrow 339"/>
            <p:cNvSpPr/>
            <p:nvPr/>
          </p:nvSpPr>
          <p:spPr>
            <a:xfrm rot="15120000">
              <a:off x="2269241" y="1801182"/>
              <a:ext cx="247850" cy="313770"/>
            </a:xfrm>
            <a:prstGeom prst="rightArrow">
              <a:avLst>
                <a:gd name="adj1" fmla="val 60000"/>
                <a:gd name="adj2" fmla="val 50000"/>
              </a:avLst>
            </a:prstGeom>
          </p:spPr>
          <p:style>
            <a:lnRef idx="0">
              <a:schemeClr val="accent1">
                <a:shade val="90000"/>
                <a:hueOff val="598258"/>
                <a:satOff val="-39398"/>
                <a:lumOff val="26056"/>
                <a:alphaOff val="0"/>
              </a:schemeClr>
            </a:lnRef>
            <a:fillRef idx="1">
              <a:schemeClr val="accent1">
                <a:shade val="90000"/>
                <a:hueOff val="598258"/>
                <a:satOff val="-39398"/>
                <a:lumOff val="26056"/>
                <a:alphaOff val="0"/>
              </a:schemeClr>
            </a:fillRef>
            <a:effectRef idx="0">
              <a:schemeClr val="accent1">
                <a:shade val="90000"/>
                <a:hueOff val="598258"/>
                <a:satOff val="-39398"/>
                <a:lumOff val="26056"/>
                <a:alphaOff val="0"/>
              </a:schemeClr>
            </a:effectRef>
            <a:fontRef idx="minor">
              <a:schemeClr val="lt1"/>
            </a:fontRef>
          </p:style>
        </p:sp>
        <p:sp>
          <p:nvSpPr>
            <p:cNvPr id="341" name="Right Arrow 18"/>
            <p:cNvSpPr/>
            <p:nvPr/>
          </p:nvSpPr>
          <p:spPr>
            <a:xfrm rot="25920000">
              <a:off x="2317907" y="1899294"/>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grpSp>
        <p:nvGrpSpPr>
          <p:cNvPr id="335" name="Group 334"/>
          <p:cNvGrpSpPr/>
          <p:nvPr/>
        </p:nvGrpSpPr>
        <p:grpSpPr>
          <a:xfrm>
            <a:off x="5273349" y="2385926"/>
            <a:ext cx="337045" cy="426688"/>
            <a:chOff x="2610732" y="723496"/>
            <a:chExt cx="247850" cy="313770"/>
          </a:xfrm>
        </p:grpSpPr>
        <p:sp>
          <p:nvSpPr>
            <p:cNvPr id="336" name="Right Arrow 335"/>
            <p:cNvSpPr/>
            <p:nvPr/>
          </p:nvSpPr>
          <p:spPr>
            <a:xfrm rot="19440000">
              <a:off x="2610732" y="723496"/>
              <a:ext cx="247850" cy="313770"/>
            </a:xfrm>
            <a:prstGeom prst="rightArrow">
              <a:avLst>
                <a:gd name="adj1" fmla="val 60000"/>
                <a:gd name="adj2" fmla="val 50000"/>
              </a:avLst>
            </a:prstGeom>
          </p:spPr>
          <p:style>
            <a:lnRef idx="0">
              <a:schemeClr val="accent1">
                <a:shade val="90000"/>
                <a:hueOff val="797678"/>
                <a:satOff val="-52530"/>
                <a:lumOff val="34741"/>
                <a:alphaOff val="0"/>
              </a:schemeClr>
            </a:lnRef>
            <a:fillRef idx="1">
              <a:schemeClr val="accent1">
                <a:shade val="90000"/>
                <a:hueOff val="797678"/>
                <a:satOff val="-52530"/>
                <a:lumOff val="34741"/>
                <a:alphaOff val="0"/>
              </a:schemeClr>
            </a:fillRef>
            <a:effectRef idx="0">
              <a:schemeClr val="accent1">
                <a:shade val="90000"/>
                <a:hueOff val="797678"/>
                <a:satOff val="-52530"/>
                <a:lumOff val="34741"/>
                <a:alphaOff val="0"/>
              </a:schemeClr>
            </a:effectRef>
            <a:fontRef idx="minor">
              <a:schemeClr val="lt1"/>
            </a:fontRef>
          </p:style>
        </p:sp>
        <p:sp>
          <p:nvSpPr>
            <p:cNvPr id="337" name="Right Arrow 22"/>
            <p:cNvSpPr/>
            <p:nvPr/>
          </p:nvSpPr>
          <p:spPr>
            <a:xfrm rot="19440000">
              <a:off x="2617832" y="808102"/>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sp>
        <p:nvSpPr>
          <p:cNvPr id="326" name="TextBox 325"/>
          <p:cNvSpPr txBox="1"/>
          <p:nvPr/>
        </p:nvSpPr>
        <p:spPr>
          <a:xfrm>
            <a:off x="2012579" y="1412195"/>
            <a:ext cx="426424" cy="596747"/>
          </a:xfrm>
          <a:prstGeom prst="rect">
            <a:avLst/>
          </a:prstGeom>
          <a:noFill/>
        </p:spPr>
        <p:txBody>
          <a:bodyPr wrap="none" lIns="182829" tIns="146263" rIns="182829" bIns="146263" rtlCol="0" anchor="t" anchorCtr="0">
            <a:spAutoFit/>
          </a:bodyPr>
          <a:lstStyle/>
          <a:p>
            <a:pPr marL="0" marR="0" lvl="0" indent="0" algn="l" defTabSz="932352" rtl="0" eaLnBrk="1" fontAlgn="auto" latinLnBrk="0" hangingPunct="1">
              <a:lnSpc>
                <a:spcPct val="90000"/>
              </a:lnSpc>
              <a:spcBef>
                <a:spcPts val="0"/>
              </a:spcBef>
              <a:spcAft>
                <a:spcPts val="0"/>
              </a:spcAft>
              <a:buClrTx/>
              <a:buSzTx/>
              <a:buFontTx/>
              <a:buNone/>
              <a:tabLst/>
              <a:defRPr/>
            </a:pPr>
            <a:r>
              <a:rPr kumimoji="0" lang="en-US" sz="2176" b="1" i="0" u="none" strike="noStrike" kern="1200" cap="none" spc="-154" normalizeH="0" baseline="0" noProof="0" dirty="0">
                <a:ln>
                  <a:noFill/>
                </a:ln>
                <a:solidFill>
                  <a:srgbClr val="442359"/>
                </a:solidFill>
                <a:effectLst/>
                <a:uLnTx/>
                <a:uFillTx/>
                <a:latin typeface="Segoe UI Light"/>
                <a:ea typeface="+mn-ea"/>
                <a:cs typeface="+mn-cs"/>
              </a:rPr>
              <a:t> </a:t>
            </a:r>
            <a:endParaRPr kumimoji="0" lang="en-US" sz="1428" b="1" i="0" u="none" strike="noStrike" kern="1200" cap="none" spc="-61" normalizeH="0" baseline="0" noProof="0" dirty="0">
              <a:ln>
                <a:noFill/>
              </a:ln>
              <a:solidFill>
                <a:srgbClr val="442359"/>
              </a:solidFill>
              <a:effectLst/>
              <a:uLnTx/>
              <a:uFillTx/>
              <a:latin typeface="Segoe UI"/>
              <a:ea typeface="+mn-ea"/>
              <a:cs typeface="+mn-cs"/>
            </a:endParaRPr>
          </a:p>
        </p:txBody>
      </p:sp>
      <p:grpSp>
        <p:nvGrpSpPr>
          <p:cNvPr id="328" name="Group 327"/>
          <p:cNvGrpSpPr/>
          <p:nvPr/>
        </p:nvGrpSpPr>
        <p:grpSpPr>
          <a:xfrm rot="8612586">
            <a:off x="4091143" y="1752604"/>
            <a:ext cx="816738" cy="281918"/>
            <a:chOff x="3741199" y="715249"/>
            <a:chExt cx="247850" cy="313770"/>
          </a:xfrm>
        </p:grpSpPr>
        <p:sp>
          <p:nvSpPr>
            <p:cNvPr id="330" name="Right Arrow 329"/>
            <p:cNvSpPr/>
            <p:nvPr/>
          </p:nvSpPr>
          <p:spPr>
            <a:xfrm rot="2160000">
              <a:off x="3741199" y="715249"/>
              <a:ext cx="247850" cy="313770"/>
            </a:xfrm>
            <a:prstGeom prst="rightArrow">
              <a:avLst>
                <a:gd name="adj1" fmla="val 60000"/>
                <a:gd name="adj2" fmla="val 50000"/>
              </a:avLst>
            </a:prstGeom>
          </p:spPr>
          <p:style>
            <a:lnRef idx="0">
              <a:schemeClr val="accent1">
                <a:shade val="90000"/>
                <a:hueOff val="0"/>
                <a:satOff val="0"/>
                <a:lumOff val="0"/>
                <a:alphaOff val="0"/>
              </a:schemeClr>
            </a:lnRef>
            <a:fillRef idx="1">
              <a:schemeClr val="accent1">
                <a:shade val="90000"/>
                <a:hueOff val="0"/>
                <a:satOff val="0"/>
                <a:lumOff val="0"/>
                <a:alphaOff val="0"/>
              </a:schemeClr>
            </a:fillRef>
            <a:effectRef idx="0">
              <a:schemeClr val="accent1">
                <a:shade val="90000"/>
                <a:hueOff val="0"/>
                <a:satOff val="0"/>
                <a:lumOff val="0"/>
                <a:alphaOff val="0"/>
              </a:schemeClr>
            </a:effectRef>
            <a:fontRef idx="minor">
              <a:schemeClr val="lt1"/>
            </a:fontRef>
          </p:style>
        </p:sp>
        <p:sp>
          <p:nvSpPr>
            <p:cNvPr id="332" name="Right Arrow 6"/>
            <p:cNvSpPr/>
            <p:nvPr/>
          </p:nvSpPr>
          <p:spPr>
            <a:xfrm rot="2160000">
              <a:off x="3748299" y="756151"/>
              <a:ext cx="173495" cy="1882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423133" rtl="0" eaLnBrk="1" fontAlgn="auto" latinLnBrk="0" hangingPunct="1">
                <a:lnSpc>
                  <a:spcPct val="90000"/>
                </a:lnSpc>
                <a:spcBef>
                  <a:spcPct val="0"/>
                </a:spcBef>
                <a:spcAft>
                  <a:spcPct val="35000"/>
                </a:spcAft>
                <a:buClrTx/>
                <a:buSzTx/>
                <a:buFontTx/>
                <a:buNone/>
                <a:tabLst/>
                <a:defRPr/>
              </a:pPr>
              <a:endParaRPr kumimoji="0" lang="en-US" sz="952" b="0" i="0" u="none" strike="noStrike" kern="1200" cap="none" spc="0" normalizeH="0" baseline="0" noProof="0">
                <a:ln>
                  <a:noFill/>
                </a:ln>
                <a:solidFill>
                  <a:srgbClr val="442359"/>
                </a:solidFill>
                <a:effectLst/>
                <a:uLnTx/>
                <a:uFillTx/>
                <a:latin typeface="Segoe UI"/>
                <a:ea typeface="+mn-ea"/>
                <a:cs typeface="+mn-cs"/>
              </a:endParaRPr>
            </a:p>
          </p:txBody>
        </p:sp>
      </p:grpSp>
      <p:sp>
        <p:nvSpPr>
          <p:cNvPr id="3" name="TextBox 2"/>
          <p:cNvSpPr txBox="1"/>
          <p:nvPr/>
        </p:nvSpPr>
        <p:spPr>
          <a:xfrm rot="19670255">
            <a:off x="661025" y="2583905"/>
            <a:ext cx="10977786" cy="1888209"/>
          </a:xfrm>
          <a:prstGeom prst="rect">
            <a:avLst/>
          </a:prstGeom>
          <a:ln/>
        </p:spPr>
        <p:style>
          <a:lnRef idx="2">
            <a:schemeClr val="accent4"/>
          </a:lnRef>
          <a:fillRef idx="1">
            <a:schemeClr val="lt1"/>
          </a:fillRef>
          <a:effectRef idx="0">
            <a:schemeClr val="accent4"/>
          </a:effectRef>
          <a:fontRef idx="minor">
            <a:schemeClr val="dk1"/>
          </a:fontRef>
        </p:style>
        <p:txBody>
          <a:bodyPr wrap="square" lIns="182880" tIns="146304" rIns="182880" bIns="146304" rtlCol="0">
            <a:spAutoFit/>
          </a:bodyPr>
          <a:lstStyle/>
          <a:p>
            <a:pPr algn="ctr">
              <a:lnSpc>
                <a:spcPct val="90000"/>
              </a:lnSpc>
              <a:spcAft>
                <a:spcPts val="600"/>
              </a:spcAft>
            </a:pPr>
            <a:r>
              <a:rPr lang="en-US" sz="11500" dirty="0">
                <a:solidFill>
                  <a:schemeClr val="bg2">
                    <a:lumMod val="25000"/>
                  </a:schemeClr>
                </a:solidFill>
              </a:rPr>
              <a:t>Communication</a:t>
            </a:r>
          </a:p>
        </p:txBody>
      </p:sp>
    </p:spTree>
    <p:extLst>
      <p:ext uri="{BB962C8B-B14F-4D97-AF65-F5344CB8AC3E}">
        <p14:creationId xmlns:p14="http://schemas.microsoft.com/office/powerpoint/2010/main" val="229941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500"/>
                                        <p:tgtEl>
                                          <p:spTgt spid="2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0"/>
                                        </p:tgtEl>
                                        <p:attrNameLst>
                                          <p:attrName>style.visibility</p:attrName>
                                        </p:attrNameLst>
                                      </p:cBhvr>
                                      <p:to>
                                        <p:strVal val="visible"/>
                                      </p:to>
                                    </p:set>
                                    <p:animEffect transition="in" filter="fade">
                                      <p:cBhvr>
                                        <p:cTn id="17" dur="500"/>
                                        <p:tgtEl>
                                          <p:spTgt spid="2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7"/>
                                        </p:tgtEl>
                                        <p:attrNameLst>
                                          <p:attrName>style.visibility</p:attrName>
                                        </p:attrNameLst>
                                      </p:cBhvr>
                                      <p:to>
                                        <p:strVal val="visible"/>
                                      </p:to>
                                    </p:set>
                                    <p:animEffect transition="in" filter="fade">
                                      <p:cBhvr>
                                        <p:cTn id="22" dur="500"/>
                                        <p:tgtEl>
                                          <p:spTgt spid="287"/>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strips(upRigh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P spid="288" grpId="0"/>
      <p:bldP spid="289" grpId="0"/>
      <p:bldP spid="290"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16200000">
            <a:off x="-2854046" y="3641748"/>
            <a:ext cx="6176191" cy="461665"/>
          </a:xfrm>
          <a:prstGeom prst="rect">
            <a:avLst/>
          </a:prstGeom>
          <a:ln>
            <a:noFill/>
          </a:ln>
        </p:spPr>
        <p:txBody>
          <a:bodyPr wrap="square">
            <a:spAutoFit/>
          </a:bodyPr>
          <a:lstStyle/>
          <a:p>
            <a:pPr algn="r"/>
            <a:r>
              <a:rPr lang="en-US" sz="2400" dirty="0">
                <a:solidFill>
                  <a:srgbClr val="4472C4"/>
                </a:solidFill>
              </a:rPr>
              <a:t>Configure</a:t>
            </a:r>
          </a:p>
        </p:txBody>
      </p:sp>
      <p:sp>
        <p:nvSpPr>
          <p:cNvPr id="4" name="Rectangle 3"/>
          <p:cNvSpPr/>
          <p:nvPr/>
        </p:nvSpPr>
        <p:spPr>
          <a:xfrm rot="16200000">
            <a:off x="-1147392" y="3669917"/>
            <a:ext cx="6216650" cy="461665"/>
          </a:xfrm>
          <a:prstGeom prst="rect">
            <a:avLst/>
          </a:prstGeom>
        </p:spPr>
        <p:txBody>
          <a:bodyPr wrap="square">
            <a:spAutoFit/>
          </a:bodyPr>
          <a:lstStyle/>
          <a:p>
            <a:pPr algn="r"/>
            <a:r>
              <a:rPr lang="en-US" sz="2400" dirty="0">
                <a:solidFill>
                  <a:srgbClr val="4472C4"/>
                </a:solidFill>
              </a:rPr>
              <a:t>Code</a:t>
            </a:r>
          </a:p>
        </p:txBody>
      </p:sp>
      <p:sp>
        <p:nvSpPr>
          <p:cNvPr id="5" name="Rectangle 4"/>
          <p:cNvSpPr/>
          <p:nvPr/>
        </p:nvSpPr>
        <p:spPr>
          <a:xfrm rot="16200000">
            <a:off x="502703" y="3663096"/>
            <a:ext cx="6216650" cy="461665"/>
          </a:xfrm>
          <a:prstGeom prst="rect">
            <a:avLst/>
          </a:prstGeom>
        </p:spPr>
        <p:txBody>
          <a:bodyPr wrap="square">
            <a:spAutoFit/>
          </a:bodyPr>
          <a:lstStyle/>
          <a:p>
            <a:pPr algn="r"/>
            <a:r>
              <a:rPr lang="en-US" sz="2400" dirty="0">
                <a:solidFill>
                  <a:srgbClr val="4472C4"/>
                </a:solidFill>
              </a:rPr>
              <a:t>Build</a:t>
            </a:r>
          </a:p>
        </p:txBody>
      </p:sp>
      <p:sp>
        <p:nvSpPr>
          <p:cNvPr id="6" name="Rectangle 5"/>
          <p:cNvSpPr/>
          <p:nvPr/>
        </p:nvSpPr>
        <p:spPr>
          <a:xfrm rot="16200000">
            <a:off x="2173728" y="3669916"/>
            <a:ext cx="6216650" cy="461665"/>
          </a:xfrm>
          <a:prstGeom prst="rect">
            <a:avLst/>
          </a:prstGeom>
        </p:spPr>
        <p:txBody>
          <a:bodyPr wrap="square">
            <a:spAutoFit/>
          </a:bodyPr>
          <a:lstStyle/>
          <a:p>
            <a:pPr algn="r"/>
            <a:r>
              <a:rPr lang="en-US" sz="2400" dirty="0">
                <a:solidFill>
                  <a:srgbClr val="4472C4"/>
                </a:solidFill>
              </a:rPr>
              <a:t>Test</a:t>
            </a:r>
          </a:p>
        </p:txBody>
      </p:sp>
      <p:sp>
        <p:nvSpPr>
          <p:cNvPr id="7" name="Rectangle 6"/>
          <p:cNvSpPr/>
          <p:nvPr/>
        </p:nvSpPr>
        <p:spPr>
          <a:xfrm rot="16200000">
            <a:off x="3916564" y="3673667"/>
            <a:ext cx="6216650" cy="461665"/>
          </a:xfrm>
          <a:prstGeom prst="rect">
            <a:avLst/>
          </a:prstGeom>
        </p:spPr>
        <p:txBody>
          <a:bodyPr wrap="square">
            <a:spAutoFit/>
          </a:bodyPr>
          <a:lstStyle/>
          <a:p>
            <a:pPr algn="r"/>
            <a:r>
              <a:rPr lang="en-US" sz="2400" dirty="0">
                <a:solidFill>
                  <a:srgbClr val="4472C4"/>
                </a:solidFill>
              </a:rPr>
              <a:t>Package</a:t>
            </a:r>
          </a:p>
        </p:txBody>
      </p:sp>
      <p:sp>
        <p:nvSpPr>
          <p:cNvPr id="8" name="Rectangle 7"/>
          <p:cNvSpPr/>
          <p:nvPr/>
        </p:nvSpPr>
        <p:spPr>
          <a:xfrm rot="16200000">
            <a:off x="5656696" y="3716084"/>
            <a:ext cx="6216650" cy="461665"/>
          </a:xfrm>
          <a:prstGeom prst="rect">
            <a:avLst/>
          </a:prstGeom>
        </p:spPr>
        <p:txBody>
          <a:bodyPr wrap="square">
            <a:spAutoFit/>
          </a:bodyPr>
          <a:lstStyle/>
          <a:p>
            <a:pPr algn="r"/>
            <a:r>
              <a:rPr lang="en-US" sz="2400" dirty="0">
                <a:solidFill>
                  <a:srgbClr val="4472C4"/>
                </a:solidFill>
              </a:rPr>
              <a:t>Release</a:t>
            </a:r>
          </a:p>
        </p:txBody>
      </p:sp>
      <p:sp>
        <p:nvSpPr>
          <p:cNvPr id="9" name="Rectangle 8"/>
          <p:cNvSpPr/>
          <p:nvPr/>
        </p:nvSpPr>
        <p:spPr>
          <a:xfrm rot="16200000">
            <a:off x="7457359" y="3660656"/>
            <a:ext cx="6178472" cy="461665"/>
          </a:xfrm>
          <a:prstGeom prst="rect">
            <a:avLst/>
          </a:prstGeom>
        </p:spPr>
        <p:txBody>
          <a:bodyPr wrap="square">
            <a:spAutoFit/>
          </a:bodyPr>
          <a:lstStyle/>
          <a:p>
            <a:pPr algn="r"/>
            <a:r>
              <a:rPr lang="en-US" sz="2400" dirty="0">
                <a:solidFill>
                  <a:srgbClr val="4472C4"/>
                </a:solidFill>
              </a:rPr>
              <a:t>Monitor</a:t>
            </a:r>
          </a:p>
        </p:txBody>
      </p:sp>
      <p:sp>
        <p:nvSpPr>
          <p:cNvPr id="13" name="Rectangle 12"/>
          <p:cNvSpPr/>
          <p:nvPr/>
        </p:nvSpPr>
        <p:spPr>
          <a:xfrm>
            <a:off x="435087" y="792423"/>
            <a:ext cx="1455382" cy="5693866"/>
          </a:xfrm>
          <a:prstGeom prst="rect">
            <a:avLst/>
          </a:prstGeom>
        </p:spPr>
        <p:txBody>
          <a:bodyPr wrap="square">
            <a:spAutoFit/>
          </a:bodyPr>
          <a:lstStyle/>
          <a:p>
            <a:r>
              <a:rPr lang="en-US" sz="1400" dirty="0"/>
              <a:t>Microsoft Project, Flow</a:t>
            </a:r>
          </a:p>
          <a:p>
            <a:endParaRPr lang="en-US" sz="1400" dirty="0"/>
          </a:p>
          <a:p>
            <a:r>
              <a:rPr lang="en-US" sz="1400" dirty="0"/>
              <a:t>PowerPoint/ Visio, Azure Gallery</a:t>
            </a:r>
          </a:p>
          <a:p>
            <a:endParaRPr lang="en-US" sz="1400" dirty="0"/>
          </a:p>
          <a:p>
            <a:r>
              <a:rPr lang="en-US" sz="1400" dirty="0"/>
              <a:t>ARM, PowerShell, CLI</a:t>
            </a:r>
          </a:p>
          <a:p>
            <a:endParaRPr lang="en-US" sz="1400" dirty="0"/>
          </a:p>
          <a:p>
            <a:r>
              <a:rPr lang="en-US" sz="1400" dirty="0"/>
              <a:t>Dev Environments – DSVM or Containers</a:t>
            </a:r>
          </a:p>
          <a:p>
            <a:endParaRPr lang="en-US" sz="1400" dirty="0"/>
          </a:p>
          <a:p>
            <a:r>
              <a:rPr lang="en-US" sz="1400" dirty="0"/>
              <a:t>Visual Studio</a:t>
            </a:r>
          </a:p>
          <a:p>
            <a:endParaRPr lang="en-US" sz="1400" dirty="0"/>
          </a:p>
          <a:p>
            <a:r>
              <a:rPr lang="en-US" sz="1400" dirty="0"/>
              <a:t>Azure Data Catalog</a:t>
            </a:r>
          </a:p>
          <a:p>
            <a:endParaRPr lang="en-US" sz="1400" dirty="0"/>
          </a:p>
          <a:p>
            <a:r>
              <a:rPr lang="en-US" sz="1400" dirty="0"/>
              <a:t>Visual Studio Online, Team Foundation Server</a:t>
            </a:r>
          </a:p>
          <a:p>
            <a:endParaRPr lang="en-US" sz="1400" dirty="0"/>
          </a:p>
          <a:p>
            <a:r>
              <a:rPr lang="en-US" sz="1400" dirty="0"/>
              <a:t>System Center</a:t>
            </a:r>
          </a:p>
        </p:txBody>
      </p:sp>
      <p:sp>
        <p:nvSpPr>
          <p:cNvPr id="17" name="Rectangle 16"/>
          <p:cNvSpPr/>
          <p:nvPr/>
        </p:nvSpPr>
        <p:spPr>
          <a:xfrm>
            <a:off x="9055924" y="838592"/>
            <a:ext cx="1489413" cy="1600438"/>
          </a:xfrm>
          <a:prstGeom prst="rect">
            <a:avLst/>
          </a:prstGeom>
        </p:spPr>
        <p:txBody>
          <a:bodyPr wrap="square">
            <a:spAutoFit/>
          </a:bodyPr>
          <a:lstStyle/>
          <a:p>
            <a:r>
              <a:rPr lang="en-US" sz="1400" dirty="0"/>
              <a:t>Visual Studio Online</a:t>
            </a:r>
          </a:p>
          <a:p>
            <a:endParaRPr lang="en-US" sz="1400" dirty="0"/>
          </a:p>
          <a:p>
            <a:r>
              <a:rPr lang="en-US" sz="1400" dirty="0"/>
              <a:t>System Center</a:t>
            </a:r>
          </a:p>
          <a:p>
            <a:endParaRPr lang="en-US" sz="1400" dirty="0"/>
          </a:p>
          <a:p>
            <a:r>
              <a:rPr lang="en-US" sz="1400" dirty="0"/>
              <a:t>Azure Deployment</a:t>
            </a:r>
          </a:p>
        </p:txBody>
      </p:sp>
      <p:sp>
        <p:nvSpPr>
          <p:cNvPr id="18" name="Rectangle 17"/>
          <p:cNvSpPr/>
          <p:nvPr/>
        </p:nvSpPr>
        <p:spPr>
          <a:xfrm>
            <a:off x="10807289" y="838590"/>
            <a:ext cx="1354548" cy="2031325"/>
          </a:xfrm>
          <a:prstGeom prst="rect">
            <a:avLst/>
          </a:prstGeom>
        </p:spPr>
        <p:txBody>
          <a:bodyPr wrap="square">
            <a:spAutoFit/>
          </a:bodyPr>
          <a:lstStyle/>
          <a:p>
            <a:r>
              <a:rPr lang="en-US" sz="1400" dirty="0"/>
              <a:t>Application Insights</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Log Scrubbing</a:t>
            </a:r>
          </a:p>
        </p:txBody>
      </p:sp>
      <p:sp>
        <p:nvSpPr>
          <p:cNvPr id="19" name="Rectangle 18"/>
          <p:cNvSpPr/>
          <p:nvPr/>
        </p:nvSpPr>
        <p:spPr>
          <a:xfrm>
            <a:off x="5520152" y="838592"/>
            <a:ext cx="1536286" cy="2462213"/>
          </a:xfrm>
          <a:prstGeom prst="rect">
            <a:avLst/>
          </a:prstGeom>
        </p:spPr>
        <p:txBody>
          <a:bodyPr wrap="square">
            <a:spAutoFit/>
          </a:bodyPr>
          <a:lstStyle/>
          <a:p>
            <a:r>
              <a:rPr lang="en-US" sz="1400" dirty="0"/>
              <a:t>Visual Studio Online</a:t>
            </a:r>
          </a:p>
          <a:p>
            <a:endParaRPr lang="en-US" sz="1400" dirty="0"/>
          </a:p>
          <a:p>
            <a:r>
              <a:rPr lang="en-US" sz="1400" dirty="0"/>
              <a:t>System Center</a:t>
            </a:r>
          </a:p>
          <a:p>
            <a:endParaRPr lang="en-US" sz="1400" dirty="0"/>
          </a:p>
          <a:p>
            <a:r>
              <a:rPr lang="en-US" sz="1400" dirty="0"/>
              <a:t>Threat Monitoring Tool</a:t>
            </a:r>
          </a:p>
          <a:p>
            <a:endParaRPr lang="en-US" sz="1400" dirty="0"/>
          </a:p>
          <a:p>
            <a:r>
              <a:rPr lang="en-US" sz="1400" dirty="0"/>
              <a:t>Attack Surface Analyzer</a:t>
            </a:r>
          </a:p>
          <a:p>
            <a:endParaRPr lang="en-US" sz="1400" dirty="0"/>
          </a:p>
        </p:txBody>
      </p:sp>
      <p:sp>
        <p:nvSpPr>
          <p:cNvPr id="20" name="Rectangle 19"/>
          <p:cNvSpPr/>
          <p:nvPr/>
        </p:nvSpPr>
        <p:spPr>
          <a:xfrm>
            <a:off x="3798745" y="804693"/>
            <a:ext cx="1582088" cy="1384995"/>
          </a:xfrm>
          <a:prstGeom prst="rect">
            <a:avLst/>
          </a:prstGeom>
        </p:spPr>
        <p:txBody>
          <a:bodyPr wrap="square">
            <a:spAutoFit/>
          </a:bodyPr>
          <a:lstStyle/>
          <a:p>
            <a:r>
              <a:rPr lang="en-US" sz="1400" dirty="0"/>
              <a:t>Visual Studio Online</a:t>
            </a:r>
          </a:p>
          <a:p>
            <a:endParaRPr lang="en-US" sz="1400" dirty="0"/>
          </a:p>
          <a:p>
            <a:r>
              <a:rPr lang="en-US" sz="1400" dirty="0"/>
              <a:t>Visual Studio</a:t>
            </a:r>
          </a:p>
          <a:p>
            <a:endParaRPr lang="en-US" sz="1400" dirty="0"/>
          </a:p>
          <a:p>
            <a:r>
              <a:rPr lang="en-US" sz="1400" dirty="0"/>
              <a:t>System Center</a:t>
            </a:r>
          </a:p>
        </p:txBody>
      </p:sp>
      <p:sp>
        <p:nvSpPr>
          <p:cNvPr id="21" name="Rectangle 20"/>
          <p:cNvSpPr/>
          <p:nvPr/>
        </p:nvSpPr>
        <p:spPr>
          <a:xfrm>
            <a:off x="2146647" y="838592"/>
            <a:ext cx="1420222" cy="2893100"/>
          </a:xfrm>
          <a:prstGeom prst="rect">
            <a:avLst/>
          </a:prstGeom>
        </p:spPr>
        <p:txBody>
          <a:bodyPr wrap="square">
            <a:spAutoFit/>
          </a:bodyPr>
          <a:lstStyle/>
          <a:p>
            <a:r>
              <a:rPr lang="en-US" sz="1400" dirty="0"/>
              <a:t>Visual Studio Online, Team Foundation Server</a:t>
            </a:r>
          </a:p>
          <a:p>
            <a:endParaRPr lang="en-US" sz="1400" dirty="0"/>
          </a:p>
          <a:p>
            <a:r>
              <a:rPr lang="en-US" sz="1400" dirty="0"/>
              <a:t>Visual Studio</a:t>
            </a:r>
          </a:p>
          <a:p>
            <a:endParaRPr lang="en-US" sz="1400" dirty="0"/>
          </a:p>
          <a:p>
            <a:r>
              <a:rPr lang="en-US" sz="1400" dirty="0"/>
              <a:t>DVSM </a:t>
            </a:r>
          </a:p>
          <a:p>
            <a:endParaRPr lang="en-US" sz="1400" dirty="0"/>
          </a:p>
          <a:p>
            <a:r>
              <a:rPr lang="en-US" sz="1400" dirty="0"/>
              <a:t>Azure Portal</a:t>
            </a:r>
          </a:p>
          <a:p>
            <a:endParaRPr lang="en-US" sz="1400" dirty="0"/>
          </a:p>
          <a:p>
            <a:r>
              <a:rPr lang="en-US" sz="1400" dirty="0"/>
              <a:t>Azure ML Studio</a:t>
            </a:r>
          </a:p>
        </p:txBody>
      </p:sp>
      <p:sp>
        <p:nvSpPr>
          <p:cNvPr id="22" name="Rectangle 21"/>
          <p:cNvSpPr/>
          <p:nvPr/>
        </p:nvSpPr>
        <p:spPr>
          <a:xfrm>
            <a:off x="7184908" y="838592"/>
            <a:ext cx="1536286" cy="2031325"/>
          </a:xfrm>
          <a:prstGeom prst="rect">
            <a:avLst/>
          </a:prstGeom>
        </p:spPr>
        <p:txBody>
          <a:bodyPr wrap="square">
            <a:spAutoFit/>
          </a:bodyPr>
          <a:lstStyle/>
          <a:p>
            <a:r>
              <a:rPr lang="en-US" sz="1400" dirty="0"/>
              <a:t>Visual Studio Online</a:t>
            </a:r>
          </a:p>
          <a:p>
            <a:endParaRPr lang="en-US" sz="1400" dirty="0"/>
          </a:p>
          <a:p>
            <a:r>
              <a:rPr lang="en-US" sz="1400" dirty="0"/>
              <a:t>System Center</a:t>
            </a:r>
          </a:p>
          <a:p>
            <a:endParaRPr lang="en-US" sz="1400" dirty="0"/>
          </a:p>
          <a:p>
            <a:r>
              <a:rPr lang="en-US" sz="1400" dirty="0"/>
              <a:t>Azure Data Factory</a:t>
            </a:r>
          </a:p>
          <a:p>
            <a:endParaRPr lang="en-US" sz="1400" dirty="0"/>
          </a:p>
          <a:p>
            <a:r>
              <a:rPr lang="en-US" sz="1400" dirty="0"/>
              <a:t>ARM and DSC</a:t>
            </a:r>
          </a:p>
        </p:txBody>
      </p:sp>
      <p:cxnSp>
        <p:nvCxnSpPr>
          <p:cNvPr id="24" name="Straight Connector 23"/>
          <p:cNvCxnSpPr/>
          <p:nvPr/>
        </p:nvCxnSpPr>
        <p:spPr>
          <a:xfrm>
            <a:off x="435087" y="838590"/>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p:cNvCxnSpPr/>
          <p:nvPr/>
        </p:nvCxnSpPr>
        <p:spPr>
          <a:xfrm>
            <a:off x="21034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p:nvPr/>
        </p:nvCxnSpPr>
        <p:spPr>
          <a:xfrm>
            <a:off x="3779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7" name="Straight Connector 26"/>
          <p:cNvCxnSpPr/>
          <p:nvPr/>
        </p:nvCxnSpPr>
        <p:spPr>
          <a:xfrm>
            <a:off x="54562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7208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29" name="Straight Connector 28"/>
          <p:cNvCxnSpPr/>
          <p:nvPr/>
        </p:nvCxnSpPr>
        <p:spPr>
          <a:xfrm>
            <a:off x="89238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30" name="Straight Connector 29"/>
          <p:cNvCxnSpPr/>
          <p:nvPr/>
        </p:nvCxnSpPr>
        <p:spPr>
          <a:xfrm>
            <a:off x="10737109" y="784485"/>
            <a:ext cx="0" cy="5630472"/>
          </a:xfrm>
          <a:prstGeom prst="line">
            <a:avLst/>
          </a:prstGeom>
        </p:spPr>
        <p:style>
          <a:lnRef idx="1">
            <a:schemeClr val="accent6"/>
          </a:lnRef>
          <a:fillRef idx="0">
            <a:schemeClr val="accent6"/>
          </a:fillRef>
          <a:effectRef idx="0">
            <a:schemeClr val="accent6"/>
          </a:effectRef>
          <a:fontRef idx="minor">
            <a:schemeClr val="tx1"/>
          </a:fontRef>
        </p:style>
      </p:cxnSp>
      <p:sp>
        <p:nvSpPr>
          <p:cNvPr id="32" name="Title 4"/>
          <p:cNvSpPr txBox="1">
            <a:spLocks/>
          </p:cNvSpPr>
          <p:nvPr/>
        </p:nvSpPr>
        <p:spPr>
          <a:xfrm>
            <a:off x="0" y="0"/>
            <a:ext cx="12436475" cy="844903"/>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r" defTabSz="932742"/>
            <a:r>
              <a:rPr lang="en-US" sz="4000" spc="-102" dirty="0">
                <a:ln w="3175">
                  <a:noFill/>
                </a:ln>
                <a:solidFill>
                  <a:schemeClr val="bg1">
                    <a:lumMod val="50000"/>
                  </a:schemeClr>
                </a:solidFill>
                <a:latin typeface="+mj-lt"/>
                <a:ea typeface="+mn-ea"/>
              </a:rPr>
              <a:t>DevOps  - Toolchain Focus</a:t>
            </a:r>
          </a:p>
        </p:txBody>
      </p:sp>
      <p:pic>
        <p:nvPicPr>
          <p:cNvPr id="33" name="Picture 32"/>
          <p:cNvPicPr>
            <a:picLocks noChangeAspect="1"/>
          </p:cNvPicPr>
          <p:nvPr/>
        </p:nvPicPr>
        <p:blipFill>
          <a:blip r:embed="rId3"/>
          <a:stretch>
            <a:fillRect/>
          </a:stretch>
        </p:blipFill>
        <p:spPr>
          <a:xfrm>
            <a:off x="10891325" y="6515522"/>
            <a:ext cx="1456418" cy="310896"/>
          </a:xfrm>
          <a:prstGeom prst="rect">
            <a:avLst/>
          </a:prstGeom>
        </p:spPr>
      </p:pic>
      <p:sp>
        <p:nvSpPr>
          <p:cNvPr id="2" name="Arrow: Right 1"/>
          <p:cNvSpPr/>
          <p:nvPr/>
        </p:nvSpPr>
        <p:spPr bwMode="auto">
          <a:xfrm rot="10800000">
            <a:off x="1013340" y="2725912"/>
            <a:ext cx="10386496" cy="2734632"/>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DevOps Process Focus</a:t>
            </a:r>
          </a:p>
        </p:txBody>
      </p:sp>
    </p:spTree>
    <p:extLst>
      <p:ext uri="{BB962C8B-B14F-4D97-AF65-F5344CB8AC3E}">
        <p14:creationId xmlns:p14="http://schemas.microsoft.com/office/powerpoint/2010/main" val="2448238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grpId="0" nodeType="click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wipe(right)">
                                      <p:cBhvr>
                                        <p:cTn id="9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3" grpId="0"/>
      <p:bldP spid="17" grpId="0"/>
      <p:bldP spid="18" grpId="0"/>
      <p:bldP spid="19" grpId="0"/>
      <p:bldP spid="20" grpId="0"/>
      <p:bldP spid="21" grpId="0"/>
      <p:bldP spid="22"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74921" y="6088062"/>
            <a:ext cx="1047476" cy="762000"/>
          </a:xfrm>
          <a:prstGeom prst="rect">
            <a:avLst/>
          </a:prstGeom>
          <a:ln>
            <a:noFill/>
          </a:ln>
          <a:effectLst>
            <a:outerShdw blurRad="292100" dist="139700" dir="2700000" algn="tl" rotWithShape="0">
              <a:srgbClr val="333333">
                <a:alpha val="65000"/>
              </a:srgbClr>
            </a:outerShdw>
          </a:effectLst>
        </p:spPr>
      </p:pic>
      <p:sp>
        <p:nvSpPr>
          <p:cNvPr id="53" name="Rectangle 52"/>
          <p:cNvSpPr/>
          <p:nvPr/>
        </p:nvSpPr>
        <p:spPr>
          <a:xfrm rot="16200000">
            <a:off x="-2854046" y="3641748"/>
            <a:ext cx="6176191" cy="461665"/>
          </a:xfrm>
          <a:prstGeom prst="rect">
            <a:avLst/>
          </a:prstGeom>
          <a:ln>
            <a:noFill/>
          </a:ln>
        </p:spPr>
        <p:txBody>
          <a:bodyPr wrap="square">
            <a:spAutoFit/>
          </a:bodyPr>
          <a:lstStyle/>
          <a:p>
            <a:pPr algn="r"/>
            <a:r>
              <a:rPr lang="en-US" sz="2400" dirty="0">
                <a:solidFill>
                  <a:srgbClr val="00B050"/>
                </a:solidFill>
              </a:rPr>
              <a:t>Configure</a:t>
            </a:r>
          </a:p>
        </p:txBody>
      </p:sp>
      <p:sp>
        <p:nvSpPr>
          <p:cNvPr id="54" name="Rectangle 53"/>
          <p:cNvSpPr/>
          <p:nvPr/>
        </p:nvSpPr>
        <p:spPr>
          <a:xfrm rot="16200000">
            <a:off x="-1147392" y="3669917"/>
            <a:ext cx="6216650" cy="461665"/>
          </a:xfrm>
          <a:prstGeom prst="rect">
            <a:avLst/>
          </a:prstGeom>
        </p:spPr>
        <p:txBody>
          <a:bodyPr wrap="square">
            <a:spAutoFit/>
          </a:bodyPr>
          <a:lstStyle/>
          <a:p>
            <a:pPr algn="r"/>
            <a:r>
              <a:rPr lang="en-US" sz="2400" dirty="0">
                <a:solidFill>
                  <a:srgbClr val="00B050"/>
                </a:solidFill>
              </a:rPr>
              <a:t>Code</a:t>
            </a:r>
          </a:p>
        </p:txBody>
      </p:sp>
      <p:sp>
        <p:nvSpPr>
          <p:cNvPr id="55" name="Rectangle 54"/>
          <p:cNvSpPr/>
          <p:nvPr/>
        </p:nvSpPr>
        <p:spPr>
          <a:xfrm rot="16200000">
            <a:off x="502703" y="3663096"/>
            <a:ext cx="6216650" cy="461665"/>
          </a:xfrm>
          <a:prstGeom prst="rect">
            <a:avLst/>
          </a:prstGeom>
        </p:spPr>
        <p:txBody>
          <a:bodyPr wrap="square">
            <a:spAutoFit/>
          </a:bodyPr>
          <a:lstStyle/>
          <a:p>
            <a:pPr algn="r"/>
            <a:r>
              <a:rPr lang="en-US" sz="2400" dirty="0">
                <a:solidFill>
                  <a:srgbClr val="00B050"/>
                </a:solidFill>
              </a:rPr>
              <a:t>Build</a:t>
            </a:r>
          </a:p>
        </p:txBody>
      </p:sp>
      <p:sp>
        <p:nvSpPr>
          <p:cNvPr id="56" name="Rectangle 55"/>
          <p:cNvSpPr/>
          <p:nvPr/>
        </p:nvSpPr>
        <p:spPr>
          <a:xfrm rot="16200000">
            <a:off x="2173728" y="3669916"/>
            <a:ext cx="6216650" cy="461665"/>
          </a:xfrm>
          <a:prstGeom prst="rect">
            <a:avLst/>
          </a:prstGeom>
        </p:spPr>
        <p:txBody>
          <a:bodyPr wrap="square">
            <a:spAutoFit/>
          </a:bodyPr>
          <a:lstStyle/>
          <a:p>
            <a:pPr algn="r"/>
            <a:r>
              <a:rPr lang="en-US" sz="2400" dirty="0">
                <a:solidFill>
                  <a:srgbClr val="00B050"/>
                </a:solidFill>
              </a:rPr>
              <a:t>Test</a:t>
            </a:r>
          </a:p>
        </p:txBody>
      </p:sp>
      <p:sp>
        <p:nvSpPr>
          <p:cNvPr id="57" name="Rectangle 56"/>
          <p:cNvSpPr/>
          <p:nvPr/>
        </p:nvSpPr>
        <p:spPr>
          <a:xfrm rot="16200000">
            <a:off x="3916564" y="3673667"/>
            <a:ext cx="6216650" cy="461665"/>
          </a:xfrm>
          <a:prstGeom prst="rect">
            <a:avLst/>
          </a:prstGeom>
        </p:spPr>
        <p:txBody>
          <a:bodyPr wrap="square">
            <a:spAutoFit/>
          </a:bodyPr>
          <a:lstStyle/>
          <a:p>
            <a:pPr algn="r"/>
            <a:r>
              <a:rPr lang="en-US" sz="2400" dirty="0">
                <a:solidFill>
                  <a:srgbClr val="00B050"/>
                </a:solidFill>
              </a:rPr>
              <a:t>Package</a:t>
            </a:r>
          </a:p>
        </p:txBody>
      </p:sp>
      <p:sp>
        <p:nvSpPr>
          <p:cNvPr id="58" name="Rectangle 57"/>
          <p:cNvSpPr/>
          <p:nvPr/>
        </p:nvSpPr>
        <p:spPr>
          <a:xfrm rot="16200000">
            <a:off x="5656695" y="3716084"/>
            <a:ext cx="6216650" cy="461665"/>
          </a:xfrm>
          <a:prstGeom prst="rect">
            <a:avLst/>
          </a:prstGeom>
        </p:spPr>
        <p:txBody>
          <a:bodyPr wrap="square">
            <a:spAutoFit/>
          </a:bodyPr>
          <a:lstStyle/>
          <a:p>
            <a:pPr algn="r"/>
            <a:r>
              <a:rPr lang="en-US" sz="2400" dirty="0">
                <a:solidFill>
                  <a:srgbClr val="00B050"/>
                </a:solidFill>
              </a:rPr>
              <a:t>Release</a:t>
            </a:r>
          </a:p>
        </p:txBody>
      </p:sp>
      <p:sp>
        <p:nvSpPr>
          <p:cNvPr id="59" name="Rectangle 58"/>
          <p:cNvSpPr/>
          <p:nvPr/>
        </p:nvSpPr>
        <p:spPr>
          <a:xfrm rot="16200000">
            <a:off x="7457359" y="3660656"/>
            <a:ext cx="6178472" cy="461665"/>
          </a:xfrm>
          <a:prstGeom prst="rect">
            <a:avLst/>
          </a:prstGeom>
        </p:spPr>
        <p:txBody>
          <a:bodyPr wrap="square">
            <a:spAutoFit/>
          </a:bodyPr>
          <a:lstStyle/>
          <a:p>
            <a:pPr algn="r"/>
            <a:r>
              <a:rPr lang="en-US" sz="2400" dirty="0">
                <a:solidFill>
                  <a:srgbClr val="00B050"/>
                </a:solidFill>
              </a:rPr>
              <a:t>Monitor</a:t>
            </a:r>
          </a:p>
        </p:txBody>
      </p:sp>
      <p:sp>
        <p:nvSpPr>
          <p:cNvPr id="60" name="Rectangle 59"/>
          <p:cNvSpPr/>
          <p:nvPr/>
        </p:nvSpPr>
        <p:spPr>
          <a:xfrm>
            <a:off x="435087" y="792423"/>
            <a:ext cx="1397803" cy="4616648"/>
          </a:xfrm>
          <a:prstGeom prst="rect">
            <a:avLst/>
          </a:prstGeom>
        </p:spPr>
        <p:txBody>
          <a:bodyPr wrap="square">
            <a:spAutoFit/>
          </a:bodyPr>
          <a:lstStyle/>
          <a:p>
            <a:r>
              <a:rPr lang="en-US" sz="1400" dirty="0"/>
              <a:t>Presentation Tools</a:t>
            </a:r>
          </a:p>
          <a:p>
            <a:endParaRPr lang="en-US" sz="1400" dirty="0"/>
          </a:p>
          <a:p>
            <a:r>
              <a:rPr lang="en-US" sz="1400" dirty="0" err="1"/>
              <a:t>StarUML</a:t>
            </a:r>
            <a:r>
              <a:rPr lang="en-US" sz="1400" dirty="0"/>
              <a:t>, </a:t>
            </a:r>
            <a:r>
              <a:rPr lang="en-US" sz="1400" dirty="0" err="1"/>
              <a:t>Dia</a:t>
            </a:r>
            <a:r>
              <a:rPr lang="en-US" sz="1400" dirty="0"/>
              <a:t>, etc.</a:t>
            </a:r>
          </a:p>
          <a:p>
            <a:endParaRPr lang="en-US" sz="1400" dirty="0"/>
          </a:p>
          <a:p>
            <a:r>
              <a:rPr lang="en-US" sz="1400" dirty="0"/>
              <a:t>Cloud Portal/Scripts</a:t>
            </a:r>
          </a:p>
          <a:p>
            <a:endParaRPr lang="en-US" sz="1400" dirty="0"/>
          </a:p>
          <a:p>
            <a:r>
              <a:rPr lang="en-US" sz="1400" dirty="0"/>
              <a:t>Dev Environments – Docker</a:t>
            </a:r>
          </a:p>
          <a:p>
            <a:endParaRPr lang="en-US" sz="1400" dirty="0"/>
          </a:p>
          <a:p>
            <a:r>
              <a:rPr lang="en-US" sz="1400" dirty="0"/>
              <a:t>Vagrant</a:t>
            </a:r>
          </a:p>
          <a:p>
            <a:endParaRPr lang="en-US" sz="1400" dirty="0"/>
          </a:p>
          <a:p>
            <a:r>
              <a:rPr lang="en-US" sz="1400" dirty="0" err="1"/>
              <a:t>Tuleap</a:t>
            </a:r>
            <a:r>
              <a:rPr lang="en-US" sz="1400" dirty="0"/>
              <a:t> Open ALM, </a:t>
            </a:r>
            <a:r>
              <a:rPr lang="en-US" sz="1400" dirty="0" err="1"/>
              <a:t>OrangeScrum</a:t>
            </a:r>
            <a:r>
              <a:rPr lang="en-US" sz="1400" dirty="0"/>
              <a:t>, </a:t>
            </a:r>
            <a:r>
              <a:rPr lang="en-US" sz="1400" dirty="0" err="1"/>
              <a:t>CakePHP</a:t>
            </a:r>
            <a:r>
              <a:rPr lang="en-US" sz="1400" dirty="0"/>
              <a:t>, </a:t>
            </a:r>
            <a:r>
              <a:rPr lang="en-US" sz="1400" dirty="0" err="1"/>
              <a:t>etc</a:t>
            </a:r>
            <a:endParaRPr lang="en-US" sz="1400" dirty="0"/>
          </a:p>
          <a:p>
            <a:endParaRPr lang="en-US" sz="1400" dirty="0"/>
          </a:p>
          <a:p>
            <a:r>
              <a:rPr lang="en-US" sz="1400" dirty="0"/>
              <a:t>Jenkins</a:t>
            </a:r>
          </a:p>
        </p:txBody>
      </p:sp>
      <p:sp>
        <p:nvSpPr>
          <p:cNvPr id="61" name="Rectangle 60"/>
          <p:cNvSpPr/>
          <p:nvPr/>
        </p:nvSpPr>
        <p:spPr>
          <a:xfrm>
            <a:off x="9055924" y="838592"/>
            <a:ext cx="1489413" cy="1600438"/>
          </a:xfrm>
          <a:prstGeom prst="rect">
            <a:avLst/>
          </a:prstGeom>
        </p:spPr>
        <p:txBody>
          <a:bodyPr wrap="square">
            <a:spAutoFit/>
          </a:bodyPr>
          <a:lstStyle/>
          <a:p>
            <a:r>
              <a:rPr lang="en-US" sz="1400" dirty="0"/>
              <a:t>Chef </a:t>
            </a:r>
          </a:p>
          <a:p>
            <a:endParaRPr lang="en-US" sz="1400" dirty="0"/>
          </a:p>
          <a:p>
            <a:r>
              <a:rPr lang="en-US" sz="1400" dirty="0"/>
              <a:t>Hudson</a:t>
            </a:r>
          </a:p>
          <a:p>
            <a:endParaRPr lang="en-US" sz="1400" dirty="0"/>
          </a:p>
          <a:p>
            <a:r>
              <a:rPr lang="en-US" sz="1400" dirty="0" err="1"/>
              <a:t>SaltStack</a:t>
            </a:r>
            <a:endParaRPr lang="en-US" sz="1400" dirty="0"/>
          </a:p>
          <a:p>
            <a:endParaRPr lang="en-US" sz="1400" dirty="0"/>
          </a:p>
          <a:p>
            <a:r>
              <a:rPr lang="en-US" sz="1400"/>
              <a:t>Jenkins</a:t>
            </a:r>
            <a:endParaRPr lang="en-US" sz="1400" dirty="0"/>
          </a:p>
        </p:txBody>
      </p:sp>
      <p:sp>
        <p:nvSpPr>
          <p:cNvPr id="62" name="Rectangle 61"/>
          <p:cNvSpPr/>
          <p:nvPr/>
        </p:nvSpPr>
        <p:spPr>
          <a:xfrm>
            <a:off x="10807289" y="838590"/>
            <a:ext cx="1354548" cy="954107"/>
          </a:xfrm>
          <a:prstGeom prst="rect">
            <a:avLst/>
          </a:prstGeom>
        </p:spPr>
        <p:txBody>
          <a:bodyPr wrap="square">
            <a:spAutoFit/>
          </a:bodyPr>
          <a:lstStyle/>
          <a:p>
            <a:r>
              <a:rPr lang="en-US" sz="1400" dirty="0"/>
              <a:t>Nagios</a:t>
            </a:r>
          </a:p>
          <a:p>
            <a:endParaRPr lang="en-US" sz="1400" dirty="0"/>
          </a:p>
          <a:p>
            <a:r>
              <a:rPr lang="en-US" sz="1400" dirty="0" err="1"/>
              <a:t>Zabbix</a:t>
            </a:r>
            <a:endParaRPr lang="en-US" sz="1400" dirty="0"/>
          </a:p>
          <a:p>
            <a:endParaRPr lang="en-US" sz="1400" dirty="0"/>
          </a:p>
        </p:txBody>
      </p:sp>
      <p:sp>
        <p:nvSpPr>
          <p:cNvPr id="63" name="Rectangle 62"/>
          <p:cNvSpPr/>
          <p:nvPr/>
        </p:nvSpPr>
        <p:spPr>
          <a:xfrm>
            <a:off x="5520152" y="838592"/>
            <a:ext cx="1536286" cy="2246769"/>
          </a:xfrm>
          <a:prstGeom prst="rect">
            <a:avLst/>
          </a:prstGeom>
        </p:spPr>
        <p:txBody>
          <a:bodyPr wrap="square">
            <a:spAutoFit/>
          </a:bodyPr>
          <a:lstStyle/>
          <a:p>
            <a:r>
              <a:rPr lang="en-US" sz="1400" dirty="0"/>
              <a:t>Open Build Server </a:t>
            </a:r>
          </a:p>
          <a:p>
            <a:endParaRPr lang="en-US" sz="1400" dirty="0"/>
          </a:p>
          <a:p>
            <a:r>
              <a:rPr lang="en-US" sz="1400" dirty="0"/>
              <a:t>Eclipse, Atom</a:t>
            </a:r>
          </a:p>
          <a:p>
            <a:endParaRPr lang="en-US" sz="1400" dirty="0"/>
          </a:p>
          <a:p>
            <a:r>
              <a:rPr lang="en-US" sz="1400" dirty="0"/>
              <a:t>VS CODE</a:t>
            </a:r>
          </a:p>
          <a:p>
            <a:endParaRPr lang="en-US" sz="1400" dirty="0"/>
          </a:p>
          <a:p>
            <a:r>
              <a:rPr lang="en-US" sz="1400" dirty="0"/>
              <a:t>R Studio</a:t>
            </a:r>
          </a:p>
          <a:p>
            <a:endParaRPr lang="en-US" sz="1400" dirty="0"/>
          </a:p>
          <a:p>
            <a:r>
              <a:rPr lang="en-US" sz="1400" dirty="0"/>
              <a:t>Jenkins</a:t>
            </a:r>
          </a:p>
        </p:txBody>
      </p:sp>
      <p:sp>
        <p:nvSpPr>
          <p:cNvPr id="64" name="Rectangle 63"/>
          <p:cNvSpPr/>
          <p:nvPr/>
        </p:nvSpPr>
        <p:spPr>
          <a:xfrm>
            <a:off x="3798745" y="804693"/>
            <a:ext cx="1582088" cy="1815882"/>
          </a:xfrm>
          <a:prstGeom prst="rect">
            <a:avLst/>
          </a:prstGeom>
        </p:spPr>
        <p:txBody>
          <a:bodyPr wrap="square">
            <a:spAutoFit/>
          </a:bodyPr>
          <a:lstStyle/>
          <a:p>
            <a:r>
              <a:rPr lang="en-US" sz="1400" dirty="0" err="1"/>
              <a:t>Gradle</a:t>
            </a:r>
            <a:r>
              <a:rPr lang="en-US" sz="1400" dirty="0"/>
              <a:t> </a:t>
            </a:r>
          </a:p>
          <a:p>
            <a:endParaRPr lang="en-US" sz="1400" dirty="0"/>
          </a:p>
          <a:p>
            <a:r>
              <a:rPr lang="en-US" sz="1400" dirty="0"/>
              <a:t>Grunt</a:t>
            </a:r>
          </a:p>
          <a:p>
            <a:endParaRPr lang="en-US" sz="1400" dirty="0"/>
          </a:p>
          <a:p>
            <a:r>
              <a:rPr lang="en-US" sz="1400" dirty="0"/>
              <a:t>Open Build Server </a:t>
            </a:r>
          </a:p>
          <a:p>
            <a:endParaRPr lang="en-US" sz="1400" dirty="0"/>
          </a:p>
          <a:p>
            <a:r>
              <a:rPr lang="en-US" sz="1400" dirty="0"/>
              <a:t>Jenkins</a:t>
            </a:r>
          </a:p>
        </p:txBody>
      </p:sp>
      <p:sp>
        <p:nvSpPr>
          <p:cNvPr id="65" name="Rectangle 64"/>
          <p:cNvSpPr/>
          <p:nvPr/>
        </p:nvSpPr>
        <p:spPr>
          <a:xfrm>
            <a:off x="2146647" y="838592"/>
            <a:ext cx="1420222" cy="2031325"/>
          </a:xfrm>
          <a:prstGeom prst="rect">
            <a:avLst/>
          </a:prstGeom>
        </p:spPr>
        <p:txBody>
          <a:bodyPr wrap="square">
            <a:spAutoFit/>
          </a:bodyPr>
          <a:lstStyle/>
          <a:p>
            <a:r>
              <a:rPr lang="en-US" sz="1400" dirty="0"/>
              <a:t>Eclipse, Atom</a:t>
            </a:r>
          </a:p>
          <a:p>
            <a:endParaRPr lang="en-US" sz="1400" dirty="0"/>
          </a:p>
          <a:p>
            <a:r>
              <a:rPr lang="en-US" sz="1400" dirty="0"/>
              <a:t>VS CODE</a:t>
            </a:r>
          </a:p>
          <a:p>
            <a:endParaRPr lang="en-US" sz="1400" dirty="0"/>
          </a:p>
          <a:p>
            <a:r>
              <a:rPr lang="en-US" sz="1400" dirty="0"/>
              <a:t>R Studio</a:t>
            </a:r>
          </a:p>
          <a:p>
            <a:endParaRPr lang="en-US" sz="1400" dirty="0"/>
          </a:p>
          <a:p>
            <a:r>
              <a:rPr lang="en-US" sz="1400" dirty="0" err="1"/>
              <a:t>Xcode</a:t>
            </a:r>
            <a:endParaRPr lang="en-US" sz="1400" dirty="0"/>
          </a:p>
          <a:p>
            <a:endParaRPr lang="en-US" sz="1400" dirty="0"/>
          </a:p>
          <a:p>
            <a:r>
              <a:rPr lang="en-US" sz="1400" dirty="0"/>
              <a:t>GitHub</a:t>
            </a:r>
          </a:p>
        </p:txBody>
      </p:sp>
      <p:sp>
        <p:nvSpPr>
          <p:cNvPr id="66" name="Rectangle 65"/>
          <p:cNvSpPr/>
          <p:nvPr/>
        </p:nvSpPr>
        <p:spPr>
          <a:xfrm>
            <a:off x="7184908" y="838592"/>
            <a:ext cx="1536286" cy="2246769"/>
          </a:xfrm>
          <a:prstGeom prst="rect">
            <a:avLst/>
          </a:prstGeom>
        </p:spPr>
        <p:txBody>
          <a:bodyPr wrap="square">
            <a:spAutoFit/>
          </a:bodyPr>
          <a:lstStyle/>
          <a:p>
            <a:r>
              <a:rPr lang="en-US" sz="1400" dirty="0"/>
              <a:t>Open Build Server </a:t>
            </a:r>
          </a:p>
          <a:p>
            <a:endParaRPr lang="en-US" sz="1400" dirty="0"/>
          </a:p>
          <a:p>
            <a:r>
              <a:rPr lang="en-US" sz="1400" dirty="0"/>
              <a:t>Eclipse, Atom</a:t>
            </a:r>
          </a:p>
          <a:p>
            <a:endParaRPr lang="en-US" sz="1400" dirty="0"/>
          </a:p>
          <a:p>
            <a:r>
              <a:rPr lang="en-US" sz="1400" dirty="0"/>
              <a:t>VS CODE</a:t>
            </a:r>
          </a:p>
          <a:p>
            <a:endParaRPr lang="en-US" sz="1400" dirty="0"/>
          </a:p>
          <a:p>
            <a:r>
              <a:rPr lang="en-US" sz="1400" dirty="0"/>
              <a:t>R Studio</a:t>
            </a:r>
          </a:p>
          <a:p>
            <a:endParaRPr lang="en-US" sz="1400" dirty="0"/>
          </a:p>
          <a:p>
            <a:r>
              <a:rPr lang="en-US" sz="1400" dirty="0"/>
              <a:t>Jenkins</a:t>
            </a:r>
          </a:p>
        </p:txBody>
      </p:sp>
      <p:cxnSp>
        <p:nvCxnSpPr>
          <p:cNvPr id="67" name="Straight Connector 66"/>
          <p:cNvCxnSpPr/>
          <p:nvPr/>
        </p:nvCxnSpPr>
        <p:spPr>
          <a:xfrm>
            <a:off x="435087" y="838590"/>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68" name="Straight Connector 67"/>
          <p:cNvCxnSpPr/>
          <p:nvPr/>
        </p:nvCxnSpPr>
        <p:spPr>
          <a:xfrm>
            <a:off x="21034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a:off x="3779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a:off x="54562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a:off x="7208837"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a:off x="89238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a:off x="10676449" y="830262"/>
            <a:ext cx="0" cy="5630472"/>
          </a:xfrm>
          <a:prstGeom prst="line">
            <a:avLst/>
          </a:prstGeom>
        </p:spPr>
        <p:style>
          <a:lnRef idx="1">
            <a:schemeClr val="accent6"/>
          </a:lnRef>
          <a:fillRef idx="0">
            <a:schemeClr val="accent6"/>
          </a:fillRef>
          <a:effectRef idx="0">
            <a:schemeClr val="accent6"/>
          </a:effectRef>
          <a:fontRef idx="minor">
            <a:schemeClr val="tx1"/>
          </a:fontRef>
        </p:style>
      </p:cxnSp>
      <p:sp>
        <p:nvSpPr>
          <p:cNvPr id="24" name="Title 4"/>
          <p:cNvSpPr txBox="1">
            <a:spLocks/>
          </p:cNvSpPr>
          <p:nvPr/>
        </p:nvSpPr>
        <p:spPr>
          <a:xfrm>
            <a:off x="0" y="0"/>
            <a:ext cx="12436475" cy="844903"/>
          </a:xfrm>
          <a:prstGeom prst="rect">
            <a:avLst/>
          </a:prstGeom>
        </p:spPr>
        <p:txBody>
          <a:bodyPr vert="horz" wrap="square" lIns="146304" tIns="91440" rIns="146304" bIns="91440" rtlCol="0" anchor="t">
            <a:noAutofit/>
          </a:bodyPr>
          <a:lst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a:lstStyle>
          <a:p>
            <a:pPr algn="r" defTabSz="932742"/>
            <a:r>
              <a:rPr lang="en-US" sz="4000" spc="-102" dirty="0">
                <a:ln w="3175">
                  <a:noFill/>
                </a:ln>
                <a:solidFill>
                  <a:schemeClr val="bg1">
                    <a:lumMod val="50000"/>
                  </a:schemeClr>
                </a:solidFill>
                <a:latin typeface="+mj-lt"/>
                <a:ea typeface="+mn-ea"/>
              </a:rPr>
              <a:t>DevOps  - Toolchain Focus</a:t>
            </a:r>
          </a:p>
        </p:txBody>
      </p:sp>
    </p:spTree>
    <p:extLst>
      <p:ext uri="{BB962C8B-B14F-4D97-AF65-F5344CB8AC3E}">
        <p14:creationId xmlns:p14="http://schemas.microsoft.com/office/powerpoint/2010/main" val="6985312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DevOps Focus for Advanced Analytics</a:t>
            </a:r>
          </a:p>
        </p:txBody>
      </p:sp>
      <p:sp>
        <p:nvSpPr>
          <p:cNvPr id="4" name="TextBox 3"/>
          <p:cNvSpPr txBox="1"/>
          <p:nvPr/>
        </p:nvSpPr>
        <p:spPr>
          <a:xfrm>
            <a:off x="5761037" y="782298"/>
            <a:ext cx="6629400" cy="6220164"/>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4000" dirty="0">
                <a:solidFill>
                  <a:schemeClr val="bg1">
                    <a:lumMod val="50000"/>
                  </a:schemeClr>
                </a:solidFill>
              </a:rPr>
              <a:t>Communication</a:t>
            </a:r>
          </a:p>
          <a:p>
            <a:pPr marL="342900" indent="-342900">
              <a:lnSpc>
                <a:spcPct val="150000"/>
              </a:lnSpc>
              <a:spcAft>
                <a:spcPts val="600"/>
              </a:spcAft>
              <a:buFont typeface="Arial" panose="020B0604020202020204" pitchFamily="34" charset="0"/>
              <a:buChar char="•"/>
            </a:pPr>
            <a:r>
              <a:rPr lang="en-US" sz="4000" dirty="0">
                <a:solidFill>
                  <a:schemeClr val="bg2">
                    <a:lumMod val="75000"/>
                    <a:lumOff val="25000"/>
                  </a:schemeClr>
                </a:solidFill>
              </a:rPr>
              <a:t>Accounts and Plumbing</a:t>
            </a:r>
          </a:p>
          <a:p>
            <a:pPr marL="342900" indent="-342900">
              <a:lnSpc>
                <a:spcPct val="150000"/>
              </a:lnSpc>
              <a:spcAft>
                <a:spcPts val="600"/>
              </a:spcAft>
              <a:buFont typeface="Arial" panose="020B0604020202020204" pitchFamily="34" charset="0"/>
              <a:buChar char="•"/>
            </a:pPr>
            <a:r>
              <a:rPr lang="en-US" sz="4000" dirty="0">
                <a:solidFill>
                  <a:schemeClr val="bg1">
                    <a:lumMod val="50000"/>
                  </a:schemeClr>
                </a:solidFill>
              </a:rPr>
              <a:t>Shared Development</a:t>
            </a:r>
          </a:p>
          <a:p>
            <a:pPr marL="342900" indent="-342900">
              <a:lnSpc>
                <a:spcPct val="150000"/>
              </a:lnSpc>
              <a:spcAft>
                <a:spcPts val="600"/>
              </a:spcAft>
              <a:buFont typeface="Arial" panose="020B0604020202020204" pitchFamily="34" charset="0"/>
              <a:buChar char="•"/>
            </a:pPr>
            <a:r>
              <a:rPr lang="en-US" sz="4000" dirty="0">
                <a:solidFill>
                  <a:schemeClr val="bg2">
                    <a:lumMod val="75000"/>
                    <a:lumOff val="25000"/>
                  </a:schemeClr>
                </a:solidFill>
              </a:rPr>
              <a:t>Data Flow – In and Out</a:t>
            </a:r>
          </a:p>
          <a:p>
            <a:pPr marL="342900" indent="-342900">
              <a:lnSpc>
                <a:spcPct val="150000"/>
              </a:lnSpc>
              <a:spcAft>
                <a:spcPts val="600"/>
              </a:spcAft>
              <a:buFont typeface="Arial" panose="020B0604020202020204" pitchFamily="34" charset="0"/>
              <a:buChar char="•"/>
            </a:pPr>
            <a:r>
              <a:rPr lang="en-US" sz="4000" dirty="0">
                <a:solidFill>
                  <a:schemeClr val="bg1">
                    <a:lumMod val="50000"/>
                  </a:schemeClr>
                </a:solidFill>
              </a:rPr>
              <a:t>Builds and Tests</a:t>
            </a:r>
          </a:p>
          <a:p>
            <a:pPr marL="342900" indent="-342900">
              <a:lnSpc>
                <a:spcPct val="150000"/>
              </a:lnSpc>
              <a:spcAft>
                <a:spcPts val="600"/>
              </a:spcAft>
              <a:buFont typeface="Arial" panose="020B0604020202020204" pitchFamily="34" charset="0"/>
              <a:buChar char="•"/>
            </a:pPr>
            <a:r>
              <a:rPr lang="en-US" sz="4000" dirty="0">
                <a:solidFill>
                  <a:schemeClr val="bg2">
                    <a:lumMod val="75000"/>
                    <a:lumOff val="25000"/>
                  </a:schemeClr>
                </a:solidFill>
              </a:rPr>
              <a:t>Security</a:t>
            </a:r>
          </a:p>
        </p:txBody>
      </p:sp>
      <p:grpSp>
        <p:nvGrpSpPr>
          <p:cNvPr id="5" name="Group 4"/>
          <p:cNvGrpSpPr/>
          <p:nvPr/>
        </p:nvGrpSpPr>
        <p:grpSpPr>
          <a:xfrm>
            <a:off x="808037" y="2582862"/>
            <a:ext cx="4038600" cy="2743200"/>
            <a:chOff x="3604781" y="3473038"/>
            <a:chExt cx="956482" cy="695506"/>
          </a:xfrm>
        </p:grpSpPr>
        <p:grpSp>
          <p:nvGrpSpPr>
            <p:cNvPr id="6" name="Group 10"/>
            <p:cNvGrpSpPr/>
            <p:nvPr/>
          </p:nvGrpSpPr>
          <p:grpSpPr>
            <a:xfrm>
              <a:off x="3768997" y="3473038"/>
              <a:ext cx="792266" cy="695506"/>
              <a:chOff x="9615056" y="3095550"/>
              <a:chExt cx="1943915" cy="1696670"/>
            </a:xfrm>
          </p:grpSpPr>
          <p:sp>
            <p:nvSpPr>
              <p:cNvPr id="13"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4"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5"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17" name="Group 321"/>
              <p:cNvGrpSpPr/>
              <p:nvPr/>
            </p:nvGrpSpPr>
            <p:grpSpPr>
              <a:xfrm>
                <a:off x="10013263" y="4210762"/>
                <a:ext cx="580001" cy="581458"/>
                <a:chOff x="10165318" y="4377352"/>
                <a:chExt cx="1023384" cy="1025954"/>
              </a:xfrm>
            </p:grpSpPr>
            <p:sp>
              <p:nvSpPr>
                <p:cNvPr id="18"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7" name="Group 6"/>
            <p:cNvGrpSpPr/>
            <p:nvPr/>
          </p:nvGrpSpPr>
          <p:grpSpPr>
            <a:xfrm>
              <a:off x="3604781" y="3545815"/>
              <a:ext cx="263588" cy="377177"/>
              <a:chOff x="4778181" y="2712052"/>
              <a:chExt cx="184754" cy="264371"/>
            </a:xfrm>
          </p:grpSpPr>
          <p:sp>
            <p:nvSpPr>
              <p:cNvPr id="11"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2"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8" name="Group 7"/>
            <p:cNvGrpSpPr/>
            <p:nvPr/>
          </p:nvGrpSpPr>
          <p:grpSpPr>
            <a:xfrm>
              <a:off x="4238253" y="3735367"/>
              <a:ext cx="130703" cy="218147"/>
              <a:chOff x="3433868" y="2528646"/>
              <a:chExt cx="169541" cy="282970"/>
            </a:xfrm>
          </p:grpSpPr>
          <p:sp>
            <p:nvSpPr>
              <p:cNvPr id="9" name="Rectangle 8"/>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0"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3304125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r>
              <a:rPr lang="en-US" dirty="0"/>
              <a:t>The Data Science/DevOps Difference</a:t>
            </a:r>
          </a:p>
          <a:p>
            <a:r>
              <a:rPr lang="en-US" sz="4000" dirty="0">
                <a:solidFill>
                  <a:schemeClr val="bg2">
                    <a:lumMod val="75000"/>
                    <a:lumOff val="25000"/>
                  </a:schemeClr>
                </a:solidFill>
              </a:rPr>
              <a:t>Communication</a:t>
            </a:r>
          </a:p>
        </p:txBody>
      </p:sp>
      <p:sp>
        <p:nvSpPr>
          <p:cNvPr id="8" name="Rectangle 7"/>
          <p:cNvSpPr/>
          <p:nvPr/>
        </p:nvSpPr>
        <p:spPr>
          <a:xfrm rot="16200000">
            <a:off x="5207453" y="3923775"/>
            <a:ext cx="5734294" cy="461665"/>
          </a:xfrm>
          <a:prstGeom prst="rect">
            <a:avLst/>
          </a:prstGeom>
          <a:ln>
            <a:noFill/>
          </a:ln>
        </p:spPr>
        <p:txBody>
          <a:bodyPr wrap="square">
            <a:spAutoFit/>
          </a:bodyPr>
          <a:lstStyle/>
          <a:p>
            <a:pPr algn="r"/>
            <a:r>
              <a:rPr lang="en-US" sz="2400" dirty="0">
                <a:solidFill>
                  <a:srgbClr val="4472C4"/>
                </a:solidFill>
              </a:rPr>
              <a:t>Configure</a:t>
            </a:r>
          </a:p>
        </p:txBody>
      </p:sp>
      <p:sp>
        <p:nvSpPr>
          <p:cNvPr id="9" name="Rectangle 8"/>
          <p:cNvSpPr/>
          <p:nvPr/>
        </p:nvSpPr>
        <p:spPr>
          <a:xfrm>
            <a:off x="8320070" y="1328098"/>
            <a:ext cx="3962400" cy="4524315"/>
          </a:xfrm>
          <a:prstGeom prst="rect">
            <a:avLst/>
          </a:prstGeom>
        </p:spPr>
        <p:txBody>
          <a:bodyPr wrap="square">
            <a:spAutoFit/>
          </a:bodyPr>
          <a:lstStyle/>
          <a:p>
            <a:r>
              <a:rPr lang="en-US" sz="2400" dirty="0"/>
              <a:t>Microsoft Project, Flow</a:t>
            </a:r>
          </a:p>
          <a:p>
            <a:endParaRPr lang="en-US" sz="2400" dirty="0"/>
          </a:p>
          <a:p>
            <a:r>
              <a:rPr lang="en-US" sz="2400" dirty="0"/>
              <a:t>PowerPoint/ Visio, Azure Gallery</a:t>
            </a:r>
          </a:p>
          <a:p>
            <a:endParaRPr lang="en-US" sz="2400" dirty="0"/>
          </a:p>
          <a:p>
            <a:r>
              <a:rPr lang="en-US" sz="2400" dirty="0"/>
              <a:t>Visual Studio Online, Team Foundation Server</a:t>
            </a:r>
          </a:p>
          <a:p>
            <a:endParaRPr lang="en-US" sz="2400" dirty="0"/>
          </a:p>
          <a:p>
            <a:r>
              <a:rPr lang="en-US" sz="2400" dirty="0"/>
              <a:t>System Center</a:t>
            </a:r>
          </a:p>
          <a:p>
            <a:endParaRPr lang="en-US" sz="2400" dirty="0"/>
          </a:p>
          <a:p>
            <a:r>
              <a:rPr lang="en-US" sz="2400" dirty="0">
                <a:solidFill>
                  <a:srgbClr val="353535"/>
                </a:solidFill>
              </a:rPr>
              <a:t>Azure Data Catalog</a:t>
            </a:r>
          </a:p>
          <a:p>
            <a:endParaRPr lang="en-US" sz="2400" dirty="0"/>
          </a:p>
        </p:txBody>
      </p:sp>
      <p:cxnSp>
        <p:nvCxnSpPr>
          <p:cNvPr id="10" name="Straight Connector 9"/>
          <p:cNvCxnSpPr/>
          <p:nvPr/>
        </p:nvCxnSpPr>
        <p:spPr>
          <a:xfrm flipH="1">
            <a:off x="8275637" y="1439862"/>
            <a:ext cx="29796" cy="50902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2726654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lang="en-US" sz="4000" dirty="0">
                <a:solidFill>
                  <a:schemeClr val="bg1">
                    <a:lumMod val="50000"/>
                  </a:schemeClr>
                </a:solidFill>
                <a:latin typeface="Segoe UI Light"/>
              </a:rPr>
              <a:t>Participating in a Project Framework</a:t>
            </a:r>
            <a:endParaRPr kumimoji="0" lang="en-US" sz="4000" b="0" i="0" u="none" strike="noStrike" kern="1200" cap="none" spc="-102" normalizeH="0" baseline="0" noProof="0" dirty="0">
              <a:ln w="3175">
                <a:noFill/>
              </a:ln>
              <a:solidFill>
                <a:schemeClr val="bg1">
                  <a:lumMod val="50000"/>
                </a:schemeClr>
              </a:solidFill>
              <a:effectLst/>
              <a:uLnTx/>
              <a:uFillTx/>
              <a:latin typeface="Segoe UI Light"/>
            </a:endParaRPr>
          </a:p>
        </p:txBody>
      </p:sp>
      <p:pic>
        <p:nvPicPr>
          <p:cNvPr id="3" name="Picture 2"/>
          <p:cNvPicPr>
            <a:picLocks noChangeAspect="1"/>
          </p:cNvPicPr>
          <p:nvPr/>
        </p:nvPicPr>
        <p:blipFill>
          <a:blip r:embed="rId3"/>
          <a:stretch>
            <a:fillRect/>
          </a:stretch>
        </p:blipFill>
        <p:spPr>
          <a:xfrm>
            <a:off x="274637" y="906462"/>
            <a:ext cx="9721888" cy="59033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45863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677863"/>
          </a:xfrm>
        </p:spPr>
        <p:txBody>
          <a:bodyPr vert="horz" wrap="square" lIns="146304" tIns="91440" rIns="146304" bIns="91440" rtlCol="0" anchor="t">
            <a:noAutofit/>
          </a:bodyPr>
          <a:lstStyle/>
          <a:p>
            <a:pPr algn="r" defTabSz="932742"/>
            <a:r>
              <a:rPr lang="en-US" sz="4000" spc="-102" dirty="0">
                <a:ln w="3175">
                  <a:noFill/>
                </a:ln>
                <a:solidFill>
                  <a:schemeClr val="bg1">
                    <a:lumMod val="50000"/>
                  </a:schemeClr>
                </a:solidFill>
                <a:latin typeface="+mj-lt"/>
                <a:ea typeface="+mn-ea"/>
              </a:rPr>
              <a:t>Architecture Design – Telling the Story</a:t>
            </a:r>
          </a:p>
        </p:txBody>
      </p:sp>
      <p:pic>
        <p:nvPicPr>
          <p:cNvPr id="9" name="Picture 8" descr="1:1 square brand image of man in IT"/>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8047037" y="1899385"/>
            <a:ext cx="3657600" cy="3657600"/>
          </a:xfrm>
          <a:prstGeom prst="rect">
            <a:avLst/>
          </a:prstGeom>
        </p:spPr>
      </p:pic>
      <p:sp>
        <p:nvSpPr>
          <p:cNvPr id="10" name="Rectangle 9"/>
          <p:cNvSpPr>
            <a:spLocks noChangeAspect="1"/>
          </p:cNvSpPr>
          <p:nvPr/>
        </p:nvSpPr>
        <p:spPr bwMode="auto">
          <a:xfrm>
            <a:off x="8047037" y="1899385"/>
            <a:ext cx="3657600" cy="3655277"/>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Diagram the Data Flow</a:t>
            </a:r>
          </a:p>
        </p:txBody>
      </p:sp>
      <p:sp>
        <p:nvSpPr>
          <p:cNvPr id="11" name="Rectangle 10"/>
          <p:cNvSpPr>
            <a:spLocks/>
          </p:cNvSpPr>
          <p:nvPr/>
        </p:nvSpPr>
        <p:spPr bwMode="auto">
          <a:xfrm>
            <a:off x="4389437" y="1897062"/>
            <a:ext cx="3657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1:1 brand image of business meeti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ltGray">
          <a:xfrm>
            <a:off x="730569" y="1897062"/>
            <a:ext cx="3657600" cy="3657600"/>
          </a:xfrm>
          <a:prstGeom prst="rect">
            <a:avLst/>
          </a:prstGeom>
        </p:spPr>
      </p:pic>
      <p:sp>
        <p:nvSpPr>
          <p:cNvPr id="13" name="Rectangle 12"/>
          <p:cNvSpPr>
            <a:spLocks noChangeAspect="1"/>
          </p:cNvSpPr>
          <p:nvPr/>
        </p:nvSpPr>
        <p:spPr bwMode="auto">
          <a:xfrm>
            <a:off x="730569" y="1897062"/>
            <a:ext cx="3658868" cy="3657600"/>
          </a:xfrm>
          <a:prstGeom prst="rect">
            <a:avLst/>
          </a:prstGeom>
          <a:gradFill>
            <a:gsLst>
              <a:gs pos="13000">
                <a:srgbClr val="000000">
                  <a:alpha val="68000"/>
                </a:srgbClr>
              </a:gs>
              <a:gs pos="38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Determine the Question</a:t>
            </a:r>
          </a:p>
        </p:txBody>
      </p:sp>
      <p:sp>
        <p:nvSpPr>
          <p:cNvPr id="8" name="Rectangle 7"/>
          <p:cNvSpPr>
            <a:spLocks noChangeAspect="1"/>
          </p:cNvSpPr>
          <p:nvPr/>
        </p:nvSpPr>
        <p:spPr bwMode="auto">
          <a:xfrm>
            <a:off x="4387535" y="1897062"/>
            <a:ext cx="3658868" cy="3657600"/>
          </a:xfrm>
          <a:prstGeom prst="rect">
            <a:avLst/>
          </a:prstGeom>
          <a:gradFill>
            <a:gsLst>
              <a:gs pos="13000">
                <a:srgbClr val="000000">
                  <a:alpha val="68000"/>
                </a:srgbClr>
              </a:gs>
              <a:gs pos="38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Document the Data</a:t>
            </a:r>
          </a:p>
        </p:txBody>
      </p:sp>
    </p:spTree>
    <p:extLst>
      <p:ext uri="{BB962C8B-B14F-4D97-AF65-F5344CB8AC3E}">
        <p14:creationId xmlns:p14="http://schemas.microsoft.com/office/powerpoint/2010/main" val="2223584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639763" y="-580628"/>
            <a:ext cx="2251771" cy="1911881"/>
          </a:xfrm>
          <a:prstGeom prst="rect">
            <a:avLst/>
          </a:prstGeom>
        </p:spPr>
      </p:pic>
      <p:sp>
        <p:nvSpPr>
          <p:cNvPr id="7" name="Title 1"/>
          <p:cNvSpPr txBox="1">
            <a:spLocks/>
          </p:cNvSpPr>
          <p:nvPr/>
        </p:nvSpPr>
        <p:spPr>
          <a:xfrm>
            <a:off x="-1" y="0"/>
            <a:ext cx="12436475" cy="750627"/>
          </a:xfrm>
          <a:prstGeom prst="rect">
            <a:avLst/>
          </a:prstGeom>
        </p:spPr>
        <p:txBody>
          <a:bodyPr vert="horz" wrap="square" lIns="146304" tIns="91440" rIns="146304" bIns="91440" rtlCol="0" anchor="t">
            <a:noAutofit/>
          </a:bodyPr>
          <a:lstStyle>
            <a:lvl1pPr algn="r">
              <a:lnSpc>
                <a:spcPct val="90000"/>
              </a:lnSpc>
              <a:spcBef>
                <a:spcPct val="0"/>
              </a:spcBef>
              <a:buNone/>
              <a:defRPr lang="en-US" sz="4000" b="0" cap="none" spc="-102" baseline="0" dirty="0" smtClean="0">
                <a:ln w="3175">
                  <a:noFill/>
                </a:ln>
                <a:solidFill>
                  <a:schemeClr val="bg1">
                    <a:lumMod val="50000"/>
                  </a:schemeClr>
                </a:solidFill>
                <a:effectLst/>
                <a:latin typeface="+mj-lt"/>
                <a:cs typeface="Segoe UI" pitchFamily="34" charset="0"/>
              </a:defRPr>
            </a:lvl1pPr>
          </a:lstStyle>
          <a:p>
            <a:r>
              <a:rPr lang="en-US" dirty="0"/>
              <a:t>Business Case</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Wide World Importers is a company that imports and distributes products in </a:t>
            </a:r>
            <a:r>
              <a:rPr kumimoji="0" lang="en-US" sz="2400" b="0" i="0" u="none" strike="noStrike" kern="1200" cap="none" spc="0" normalizeH="0" baseline="0" noProof="0" dirty="0">
                <a:ln>
                  <a:noFill/>
                </a:ln>
                <a:solidFill>
                  <a:srgbClr val="002050">
                    <a:lumMod val="75000"/>
                  </a:srgbClr>
                </a:solidFill>
                <a:effectLst/>
                <a:uLnTx/>
                <a:uFillTx/>
                <a:latin typeface="Segoe UI Light"/>
                <a:ea typeface="+mn-ea"/>
                <a:cs typeface="+mn-cs"/>
              </a:rPr>
              <a:t>multiple countries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 several thousand employees, Information Technology is at the heart of our business operations, and has a significant cost.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Since we handle materials in multiple countries, we have a lot of private data, financial information, and other targets which have a high security profile. We are concerned with both external and internal attacks. In addition, many of our employees work in remote locations, some on ships and other challenging environments.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All of our IT systems have been modernized, and we’re taking in a significant amount of semi-structured data from computing devices – most of it real-time. After talking with our IT leadership, we need a way to determine anomalies within the data streams we get, and have a way to observe the anomalies in a dashboard so that we can respond to outages, threats, and changes quickly. </a:t>
            </a:r>
          </a:p>
        </p:txBody>
      </p:sp>
    </p:spTree>
    <p:extLst>
      <p:ext uri="{BB962C8B-B14F-4D97-AF65-F5344CB8AC3E}">
        <p14:creationId xmlns:p14="http://schemas.microsoft.com/office/powerpoint/2010/main" val="210234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26000" contrast="-56000"/>
                    </a14:imgEffect>
                  </a14:imgLayer>
                </a14:imgProps>
              </a:ext>
            </a:extLst>
          </a:blip>
          <a:stretch>
            <a:fillRect/>
          </a:stretch>
        </p:blipFill>
        <p:spPr>
          <a:xfrm>
            <a:off x="-639763" y="-580628"/>
            <a:ext cx="2251771" cy="1911881"/>
          </a:xfrm>
          <a:prstGeom prst="rect">
            <a:avLst/>
          </a:prstGeom>
        </p:spPr>
      </p:pic>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Design Statements</a:t>
            </a:r>
          </a:p>
        </p:txBody>
      </p:sp>
      <p:sp>
        <p:nvSpPr>
          <p:cNvPr id="2" name="Rectangle 1"/>
          <p:cNvSpPr/>
          <p:nvPr/>
        </p:nvSpPr>
        <p:spPr>
          <a:xfrm>
            <a:off x="201881" y="851228"/>
            <a:ext cx="11815948" cy="6001643"/>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Wide World Importers is a company that imports and distributes products in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multiple</a:t>
            </a:r>
            <a:r>
              <a:rPr kumimoji="0" lang="en-US" sz="2400" b="1" i="0" u="none" strike="noStrike" kern="1200" cap="none" spc="0" normalizeH="0" baseline="0" noProof="0" dirty="0">
                <a:ln>
                  <a:noFill/>
                </a:ln>
                <a:solidFill>
                  <a:srgbClr val="4472C4"/>
                </a:solidFill>
                <a:effectLst/>
                <a:uLnTx/>
                <a:uFillTx/>
                <a:latin typeface="Segoe UI Light"/>
                <a:ea typeface="+mn-ea"/>
                <a:cs typeface="+mn-cs"/>
              </a:rPr>
              <a:t>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countries</a:t>
            </a:r>
            <a:r>
              <a:rPr kumimoji="0" lang="en-US" sz="2400" b="1" i="0" u="none" strike="noStrike" kern="1200" cap="none" spc="0" normalizeH="0" baseline="0" noProof="0" dirty="0">
                <a:ln>
                  <a:noFill/>
                </a:ln>
                <a:solidFill>
                  <a:srgbClr val="00B050"/>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around the globe.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several thousand employees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Information Technology is at the heart of our business operations, and has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significant cost</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Since we handle materials in multiple countries, we have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lot of private data</a:t>
            </a:r>
            <a:r>
              <a:rPr kumimoji="0" lang="en-US" sz="24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financial information</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and other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targets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which have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high security profile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We are concerned with both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external and internal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attacks. In addition, many of our employees work in remote locations, some on ships and other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challenging environments</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All of our IT systems have been modernized, and we’re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taking in a significant amount of semi-structured data</a:t>
            </a:r>
            <a:r>
              <a:rPr kumimoji="0" lang="en-US" sz="24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from computing devices – most of it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real-time</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After talking with our IT leadership, we need a way to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determine anomalies</a:t>
            </a:r>
            <a:r>
              <a:rPr kumimoji="0" lang="en-US" sz="24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within the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data streams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we get, and have a way to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observe the anomalies </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in a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dashboard</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so that we can respond to outages, threats, and changes </a:t>
            </a:r>
            <a:r>
              <a:rPr kumimoji="0" lang="en-US" sz="2400" b="1"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quickly</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 </a:t>
            </a:r>
          </a:p>
        </p:txBody>
      </p:sp>
    </p:spTree>
    <p:extLst>
      <p:ext uri="{BB962C8B-B14F-4D97-AF65-F5344CB8AC3E}">
        <p14:creationId xmlns:p14="http://schemas.microsoft.com/office/powerpoint/2010/main" val="15143272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5503863"/>
            <a:ext cx="4957763" cy="1084262"/>
          </a:xfrm>
        </p:spPr>
        <p:txBody>
          <a:bodyPr>
            <a:normAutofit fontScale="90000"/>
          </a:bodyPr>
          <a:lstStyle/>
          <a:p>
            <a:r>
              <a:rPr lang="en-US" sz="8800" dirty="0">
                <a:solidFill>
                  <a:schemeClr val="tx1"/>
                </a:solidFill>
              </a:rPr>
              <a:t>Welcome!</a:t>
            </a:r>
          </a:p>
        </p:txBody>
      </p:sp>
      <p:sp>
        <p:nvSpPr>
          <p:cNvPr id="3" name="Text Placeholder 2"/>
          <p:cNvSpPr>
            <a:spLocks noGrp="1"/>
          </p:cNvSpPr>
          <p:nvPr>
            <p:ph sz="quarter" idx="4294967295"/>
          </p:nvPr>
        </p:nvSpPr>
        <p:spPr>
          <a:xfrm>
            <a:off x="0" y="-6350"/>
            <a:ext cx="11655425" cy="2652713"/>
          </a:xfrm>
          <a:solidFill>
            <a:schemeClr val="bg1">
              <a:lumMod val="95000"/>
              <a:alpha val="74000"/>
            </a:schemeClr>
          </a:solidFill>
          <a:effectLst>
            <a:outerShdw blurRad="50800" dist="38100" dir="2700000" algn="tl" rotWithShape="0">
              <a:prstClr val="black">
                <a:alpha val="40000"/>
              </a:prstClr>
            </a:outerShdw>
          </a:effectLst>
        </p:spPr>
        <p:txBody>
          <a:bodyPr>
            <a:normAutofit fontScale="92500"/>
          </a:bodyPr>
          <a:lstStyle/>
          <a:p>
            <a:pPr>
              <a:spcBef>
                <a:spcPts val="600"/>
              </a:spcBef>
              <a:spcAft>
                <a:spcPts val="600"/>
              </a:spcAft>
            </a:pPr>
            <a:r>
              <a:rPr lang="en-US" sz="3600" dirty="0">
                <a:solidFill>
                  <a:srgbClr val="002864"/>
                </a:solidFill>
              </a:rPr>
              <a:t>Log in to the site:</a:t>
            </a:r>
          </a:p>
          <a:p>
            <a:pPr marL="0" indent="0" algn="r">
              <a:spcBef>
                <a:spcPts val="600"/>
              </a:spcBef>
              <a:spcAft>
                <a:spcPts val="600"/>
              </a:spcAft>
              <a:buNone/>
            </a:pPr>
            <a:r>
              <a:rPr lang="en-US" sz="4800" dirty="0">
                <a:solidFill>
                  <a:schemeClr val="bg2">
                    <a:lumMod val="75000"/>
                    <a:lumOff val="25000"/>
                  </a:schemeClr>
                </a:solidFill>
              </a:rPr>
              <a:t>http://cisw-foundations.azurewebsites.net/</a:t>
            </a:r>
            <a:endParaRPr lang="en-US" sz="3600" dirty="0">
              <a:solidFill>
                <a:schemeClr val="bg2">
                  <a:lumMod val="75000"/>
                  <a:lumOff val="25000"/>
                </a:schemeClr>
              </a:solidFill>
            </a:endParaRPr>
          </a:p>
          <a:p>
            <a:pPr>
              <a:spcBef>
                <a:spcPts val="600"/>
              </a:spcBef>
              <a:spcAft>
                <a:spcPts val="600"/>
              </a:spcAft>
            </a:pPr>
            <a:r>
              <a:rPr lang="en-US" sz="3600" dirty="0">
                <a:solidFill>
                  <a:srgbClr val="002864"/>
                </a:solidFill>
              </a:rPr>
              <a:t>Select the “</a:t>
            </a:r>
            <a:r>
              <a:rPr lang="en-US" sz="3600" dirty="0">
                <a:solidFill>
                  <a:schemeClr val="bg2">
                    <a:lumMod val="75000"/>
                    <a:lumOff val="25000"/>
                  </a:schemeClr>
                </a:solidFill>
              </a:rPr>
              <a:t>DEV001 – DevOps for Data Science</a:t>
            </a:r>
            <a:r>
              <a:rPr lang="en-US" sz="3600" dirty="0">
                <a:solidFill>
                  <a:srgbClr val="002864"/>
                </a:solidFill>
              </a:rPr>
              <a:t>” Link</a:t>
            </a:r>
          </a:p>
        </p:txBody>
      </p:sp>
    </p:spTree>
    <p:extLst>
      <p:ext uri="{BB962C8B-B14F-4D97-AF65-F5344CB8AC3E}">
        <p14:creationId xmlns:p14="http://schemas.microsoft.com/office/powerpoint/2010/main" val="203844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77792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Decision Matrix</a:t>
            </a:r>
          </a:p>
        </p:txBody>
      </p:sp>
      <p:graphicFrame>
        <p:nvGraphicFramePr>
          <p:cNvPr id="3" name="Table 2"/>
          <p:cNvGraphicFramePr>
            <a:graphicFrameLocks noGrp="1"/>
          </p:cNvGraphicFramePr>
          <p:nvPr>
            <p:extLst/>
          </p:nvPr>
        </p:nvGraphicFramePr>
        <p:xfrm>
          <a:off x="291446" y="1279867"/>
          <a:ext cx="11762008" cy="4610611"/>
        </p:xfrm>
        <a:graphic>
          <a:graphicData uri="http://schemas.openxmlformats.org/drawingml/2006/table">
            <a:tbl>
              <a:tblPr firstRow="1" bandRow="1">
                <a:tableStyleId>{00A15C55-8517-42AA-B614-E9B94910E393}</a:tableStyleId>
              </a:tblPr>
              <a:tblGrid>
                <a:gridCol w="2940502">
                  <a:extLst>
                    <a:ext uri="{9D8B030D-6E8A-4147-A177-3AD203B41FA5}">
                      <a16:colId xmlns:a16="http://schemas.microsoft.com/office/drawing/2014/main" val="3118514590"/>
                    </a:ext>
                  </a:extLst>
                </a:gridCol>
                <a:gridCol w="2940502">
                  <a:extLst>
                    <a:ext uri="{9D8B030D-6E8A-4147-A177-3AD203B41FA5}">
                      <a16:colId xmlns:a16="http://schemas.microsoft.com/office/drawing/2014/main" val="1784592678"/>
                    </a:ext>
                  </a:extLst>
                </a:gridCol>
                <a:gridCol w="2940502">
                  <a:extLst>
                    <a:ext uri="{9D8B030D-6E8A-4147-A177-3AD203B41FA5}">
                      <a16:colId xmlns:a16="http://schemas.microsoft.com/office/drawing/2014/main" val="176907525"/>
                    </a:ext>
                  </a:extLst>
                </a:gridCol>
                <a:gridCol w="2940502">
                  <a:extLst>
                    <a:ext uri="{9D8B030D-6E8A-4147-A177-3AD203B41FA5}">
                      <a16:colId xmlns:a16="http://schemas.microsoft.com/office/drawing/2014/main" val="2978086508"/>
                    </a:ext>
                  </a:extLst>
                </a:gridCol>
              </a:tblGrid>
              <a:tr h="550857">
                <a:tc>
                  <a:txBody>
                    <a:bodyPr/>
                    <a:lstStyle/>
                    <a:p>
                      <a:r>
                        <a:rPr lang="en-US" sz="2000" dirty="0"/>
                        <a:t>Decision</a:t>
                      </a:r>
                    </a:p>
                  </a:txBody>
                  <a:tcPr/>
                </a:tc>
                <a:tc>
                  <a:txBody>
                    <a:bodyPr/>
                    <a:lstStyle/>
                    <a:p>
                      <a:r>
                        <a:rPr lang="en-US" sz="2000" dirty="0"/>
                        <a:t>Technology</a:t>
                      </a:r>
                    </a:p>
                  </a:txBody>
                  <a:tcPr/>
                </a:tc>
                <a:tc>
                  <a:txBody>
                    <a:bodyPr/>
                    <a:lstStyle/>
                    <a:p>
                      <a:r>
                        <a:rPr lang="en-US" sz="2000" dirty="0"/>
                        <a:t>Elements</a:t>
                      </a:r>
                    </a:p>
                  </a:txBody>
                  <a:tcPr/>
                </a:tc>
                <a:tc>
                  <a:txBody>
                    <a:bodyPr/>
                    <a:lstStyle/>
                    <a:p>
                      <a:r>
                        <a:rPr lang="en-US" sz="2000" dirty="0"/>
                        <a:t>Rationale</a:t>
                      </a:r>
                    </a:p>
                  </a:txBody>
                  <a:tcPr/>
                </a:tc>
                <a:extLst>
                  <a:ext uri="{0D108BD9-81ED-4DB2-BD59-A6C34878D82A}">
                    <a16:rowId xmlns:a16="http://schemas.microsoft.com/office/drawing/2014/main" val="371224469"/>
                  </a:ext>
                </a:extLst>
              </a:tr>
              <a:tr h="950794">
                <a:tc>
                  <a:txBody>
                    <a:bodyPr/>
                    <a:lstStyle/>
                    <a:p>
                      <a:r>
                        <a:rPr lang="en-US" sz="2000" dirty="0"/>
                        <a:t>Large amounts of semi-structured</a:t>
                      </a:r>
                      <a:r>
                        <a:rPr lang="en-US" sz="2000" baseline="0" dirty="0"/>
                        <a:t> data</a:t>
                      </a:r>
                      <a:endParaRPr lang="en-US" sz="2000" dirty="0"/>
                    </a:p>
                  </a:txBody>
                  <a:tcPr/>
                </a:tc>
                <a:tc>
                  <a:txBody>
                    <a:bodyPr/>
                    <a:lstStyle/>
                    <a:p>
                      <a:r>
                        <a:rPr lang="en-US" sz="2000" dirty="0"/>
                        <a:t>Azure Tables</a:t>
                      </a:r>
                    </a:p>
                  </a:txBody>
                  <a:tcPr/>
                </a:tc>
                <a:tc>
                  <a:txBody>
                    <a:bodyPr/>
                    <a:lstStyle/>
                    <a:p>
                      <a:r>
                        <a:rPr lang="en-US" sz="2000" dirty="0"/>
                        <a:t>Scale, KVP, Multi-access</a:t>
                      </a:r>
                    </a:p>
                  </a:txBody>
                  <a:tcPr/>
                </a:tc>
                <a:tc>
                  <a:txBody>
                    <a:bodyPr/>
                    <a:lstStyle/>
                    <a:p>
                      <a:r>
                        <a:rPr lang="en-US" sz="2000" dirty="0"/>
                        <a:t>Can be used by multiple</a:t>
                      </a:r>
                      <a:r>
                        <a:rPr lang="en-US" sz="2000" baseline="0" dirty="0"/>
                        <a:t> technologies or queried </a:t>
                      </a:r>
                      <a:endParaRPr lang="en-US" sz="2000" dirty="0"/>
                    </a:p>
                  </a:txBody>
                  <a:tcPr/>
                </a:tc>
                <a:extLst>
                  <a:ext uri="{0D108BD9-81ED-4DB2-BD59-A6C34878D82A}">
                    <a16:rowId xmlns:a16="http://schemas.microsoft.com/office/drawing/2014/main" val="159607381"/>
                  </a:ext>
                </a:extLst>
              </a:tr>
              <a:tr h="550857">
                <a:tc>
                  <a:txBody>
                    <a:bodyPr/>
                    <a:lstStyle/>
                    <a:p>
                      <a:r>
                        <a:rPr lang="en-US" sz="2000" dirty="0"/>
                        <a:t>Fast, multiple</a:t>
                      </a:r>
                      <a:r>
                        <a:rPr lang="en-US" sz="2000" baseline="0" dirty="0"/>
                        <a:t> sources of data</a:t>
                      </a:r>
                      <a:endParaRPr lang="en-US" sz="2000" dirty="0"/>
                    </a:p>
                  </a:txBody>
                  <a:tcPr/>
                </a:tc>
                <a:tc>
                  <a:txBody>
                    <a:bodyPr/>
                    <a:lstStyle/>
                    <a:p>
                      <a:r>
                        <a:rPr lang="en-US" sz="2000" dirty="0"/>
                        <a:t>Event Hubs, Stream</a:t>
                      </a:r>
                      <a:r>
                        <a:rPr lang="en-US" sz="2000" baseline="0" dirty="0"/>
                        <a:t> Analytics</a:t>
                      </a:r>
                      <a:endParaRPr lang="en-US" sz="2000" dirty="0"/>
                    </a:p>
                  </a:txBody>
                  <a:tcPr/>
                </a:tc>
                <a:tc>
                  <a:txBody>
                    <a:bodyPr/>
                    <a:lstStyle/>
                    <a:p>
                      <a:r>
                        <a:rPr lang="en-US" sz="2000" dirty="0"/>
                        <a:t>Speed, complex</a:t>
                      </a:r>
                      <a:r>
                        <a:rPr lang="en-US" sz="2000" baseline="0" dirty="0"/>
                        <a:t> processing</a:t>
                      </a:r>
                      <a:endParaRPr lang="en-US" sz="2000" dirty="0"/>
                    </a:p>
                  </a:txBody>
                  <a:tcPr/>
                </a:tc>
                <a:tc>
                  <a:txBody>
                    <a:bodyPr/>
                    <a:lstStyle/>
                    <a:p>
                      <a:r>
                        <a:rPr lang="en-US" sz="2000" dirty="0"/>
                        <a:t>Fast Ingestion of massive datasets</a:t>
                      </a:r>
                    </a:p>
                  </a:txBody>
                  <a:tcPr/>
                </a:tc>
                <a:extLst>
                  <a:ext uri="{0D108BD9-81ED-4DB2-BD59-A6C34878D82A}">
                    <a16:rowId xmlns:a16="http://schemas.microsoft.com/office/drawing/2014/main" val="3257407228"/>
                  </a:ext>
                </a:extLst>
              </a:tr>
              <a:tr h="550857">
                <a:tc>
                  <a:txBody>
                    <a:bodyPr/>
                    <a:lstStyle/>
                    <a:p>
                      <a:r>
                        <a:rPr lang="en-US" sz="2000" dirty="0"/>
                        <a:t>Anomaly</a:t>
                      </a:r>
                      <a:r>
                        <a:rPr lang="en-US" sz="2000" baseline="0" dirty="0"/>
                        <a:t> detection</a:t>
                      </a:r>
                      <a:endParaRPr lang="en-US" sz="2000" dirty="0"/>
                    </a:p>
                  </a:txBody>
                  <a:tcPr/>
                </a:tc>
                <a:tc>
                  <a:txBody>
                    <a:bodyPr/>
                    <a:lstStyle/>
                    <a:p>
                      <a:r>
                        <a:rPr lang="en-US" sz="2000" dirty="0"/>
                        <a:t>Azure ML</a:t>
                      </a:r>
                    </a:p>
                  </a:txBody>
                  <a:tcPr/>
                </a:tc>
                <a:tc>
                  <a:txBody>
                    <a:bodyPr/>
                    <a:lstStyle/>
                    <a:p>
                      <a:r>
                        <a:rPr lang="en-US" sz="2000" dirty="0"/>
                        <a:t>API-Driven</a:t>
                      </a:r>
                      <a:r>
                        <a:rPr lang="en-US" sz="2000" baseline="0" dirty="0"/>
                        <a:t> detection</a:t>
                      </a:r>
                      <a:endParaRPr lang="en-US" sz="2000" dirty="0"/>
                    </a:p>
                  </a:txBody>
                  <a:tcPr/>
                </a:tc>
                <a:tc>
                  <a:txBody>
                    <a:bodyPr/>
                    <a:lstStyle/>
                    <a:p>
                      <a:r>
                        <a:rPr lang="en-US" sz="2000" dirty="0"/>
                        <a:t>Built-in</a:t>
                      </a:r>
                      <a:r>
                        <a:rPr lang="en-US" sz="2000" baseline="0" dirty="0"/>
                        <a:t> algorithms, multi-dev</a:t>
                      </a:r>
                      <a:endParaRPr lang="en-US" sz="2000" dirty="0"/>
                    </a:p>
                  </a:txBody>
                  <a:tcPr/>
                </a:tc>
                <a:extLst>
                  <a:ext uri="{0D108BD9-81ED-4DB2-BD59-A6C34878D82A}">
                    <a16:rowId xmlns:a16="http://schemas.microsoft.com/office/drawing/2014/main" val="3359449905"/>
                  </a:ext>
                </a:extLst>
              </a:tr>
              <a:tr h="550857">
                <a:tc>
                  <a:txBody>
                    <a:bodyPr/>
                    <a:lstStyle/>
                    <a:p>
                      <a:r>
                        <a:rPr lang="en-US" sz="2000" dirty="0"/>
                        <a:t>Reporting </a:t>
                      </a:r>
                    </a:p>
                  </a:txBody>
                  <a:tcPr/>
                </a:tc>
                <a:tc>
                  <a:txBody>
                    <a:bodyPr/>
                    <a:lstStyle/>
                    <a:p>
                      <a:r>
                        <a:rPr lang="en-US" sz="2000" dirty="0"/>
                        <a:t>SQL DB, Power</a:t>
                      </a:r>
                      <a:r>
                        <a:rPr lang="en-US" sz="2000" baseline="0" dirty="0"/>
                        <a:t> BI</a:t>
                      </a:r>
                      <a:endParaRPr lang="en-US" sz="2000" dirty="0"/>
                    </a:p>
                  </a:txBody>
                  <a:tcPr/>
                </a:tc>
                <a:tc>
                  <a:txBody>
                    <a:bodyPr/>
                    <a:lstStyle/>
                    <a:p>
                      <a:r>
                        <a:rPr lang="en-US" sz="2000" dirty="0"/>
                        <a:t>Ease of reporting, data visualization</a:t>
                      </a:r>
                    </a:p>
                  </a:txBody>
                  <a:tcPr/>
                </a:tc>
                <a:tc>
                  <a:txBody>
                    <a:bodyPr/>
                    <a:lstStyle/>
                    <a:p>
                      <a:r>
                        <a:rPr lang="en-US" sz="2000" dirty="0"/>
                        <a:t>Standard queries, action-based visualizations</a:t>
                      </a:r>
                    </a:p>
                  </a:txBody>
                  <a:tcPr/>
                </a:tc>
                <a:extLst>
                  <a:ext uri="{0D108BD9-81ED-4DB2-BD59-A6C34878D82A}">
                    <a16:rowId xmlns:a16="http://schemas.microsoft.com/office/drawing/2014/main" val="2017934572"/>
                  </a:ext>
                </a:extLst>
              </a:tr>
              <a:tr h="550857">
                <a:tc>
                  <a:txBody>
                    <a:bodyPr/>
                    <a:lstStyle/>
                    <a:p>
                      <a:r>
                        <a:rPr lang="en-US" sz="2000" dirty="0"/>
                        <a:t>System</a:t>
                      </a:r>
                      <a:r>
                        <a:rPr lang="en-US" sz="2000" baseline="0" dirty="0"/>
                        <a:t> monitoring and management</a:t>
                      </a:r>
                      <a:endParaRPr lang="en-US" sz="2000" dirty="0"/>
                    </a:p>
                  </a:txBody>
                  <a:tcPr/>
                </a:tc>
                <a:tc>
                  <a:txBody>
                    <a:bodyPr/>
                    <a:lstStyle/>
                    <a:p>
                      <a:r>
                        <a:rPr lang="en-US" sz="2000" dirty="0"/>
                        <a:t>Azure Data Factory,</a:t>
                      </a:r>
                      <a:r>
                        <a:rPr lang="en-US" sz="2000" baseline="0" dirty="0"/>
                        <a:t> Application Insights</a:t>
                      </a:r>
                      <a:endParaRPr lang="en-US" sz="2000" dirty="0"/>
                    </a:p>
                  </a:txBody>
                  <a:tcPr/>
                </a:tc>
                <a:tc>
                  <a:txBody>
                    <a:bodyPr/>
                    <a:lstStyle/>
                    <a:p>
                      <a:r>
                        <a:rPr lang="en-US" sz="2000" dirty="0"/>
                        <a:t>Actionable</a:t>
                      </a:r>
                      <a:r>
                        <a:rPr lang="en-US" sz="2000" baseline="0" dirty="0"/>
                        <a:t> s</a:t>
                      </a:r>
                      <a:r>
                        <a:rPr lang="en-US" sz="2000" dirty="0"/>
                        <a:t>ystem metrics</a:t>
                      </a:r>
                    </a:p>
                  </a:txBody>
                  <a:tcPr/>
                </a:tc>
                <a:tc>
                  <a:txBody>
                    <a:bodyPr/>
                    <a:lstStyle/>
                    <a:p>
                      <a:r>
                        <a:rPr lang="en-US" sz="2000" dirty="0"/>
                        <a:t>OOB or</a:t>
                      </a:r>
                      <a:r>
                        <a:rPr lang="en-US" sz="2000" baseline="0" dirty="0"/>
                        <a:t>chestration and reporting</a:t>
                      </a:r>
                      <a:endParaRPr lang="en-US" sz="2000" dirty="0"/>
                    </a:p>
                  </a:txBody>
                  <a:tcPr/>
                </a:tc>
                <a:extLst>
                  <a:ext uri="{0D108BD9-81ED-4DB2-BD59-A6C34878D82A}">
                    <a16:rowId xmlns:a16="http://schemas.microsoft.com/office/drawing/2014/main" val="2680380203"/>
                  </a:ext>
                </a:extLst>
              </a:tr>
            </a:tbl>
          </a:graphicData>
        </a:graphic>
      </p:graphicFrame>
    </p:spTree>
    <p:extLst>
      <p:ext uri="{BB962C8B-B14F-4D97-AF65-F5344CB8AC3E}">
        <p14:creationId xmlns:p14="http://schemas.microsoft.com/office/powerpoint/2010/main" val="23581783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89"/>
            <a:ext cx="12436475" cy="617652"/>
          </a:xfrm>
        </p:spPr>
        <p:txBody>
          <a:bodyPr vert="horz" wrap="square" lIns="146304" tIns="91440" rIns="146304" bIns="91440" rtlCol="0" anchor="t">
            <a:noAutofit/>
          </a:bodyPr>
          <a:lstStyle/>
          <a:p>
            <a:pPr algn="r"/>
            <a:r>
              <a:rPr lang="en-US" sz="3600" dirty="0">
                <a:solidFill>
                  <a:schemeClr val="bg1">
                    <a:lumMod val="50000"/>
                  </a:schemeClr>
                </a:solidFill>
              </a:rPr>
              <a:t>Document the Data - Azure Data Catalog</a:t>
            </a:r>
          </a:p>
        </p:txBody>
      </p:sp>
      <p:sp>
        <p:nvSpPr>
          <p:cNvPr id="3" name="Content Placeholder 2"/>
          <p:cNvSpPr>
            <a:spLocks noGrp="1"/>
          </p:cNvSpPr>
          <p:nvPr>
            <p:ph type="body" sz="quarter" idx="10"/>
          </p:nvPr>
        </p:nvSpPr>
        <p:spPr>
          <a:xfrm>
            <a:off x="4313237" y="2011787"/>
            <a:ext cx="7886248" cy="3669988"/>
          </a:xfrm>
        </p:spPr>
        <p:txBody>
          <a:bodyPr>
            <a:normAutofit/>
          </a:bodyPr>
          <a:lstStyle/>
          <a:p>
            <a:pPr marL="742807" indent="-742807">
              <a:buFont typeface="+mj-lt"/>
              <a:buAutoNum type="arabicPeriod"/>
            </a:pPr>
            <a:r>
              <a:rPr lang="en-US" sz="4400" dirty="0">
                <a:solidFill>
                  <a:schemeClr val="bg1">
                    <a:lumMod val="50000"/>
                  </a:schemeClr>
                </a:solidFill>
              </a:rPr>
              <a:t>Register data sources</a:t>
            </a:r>
          </a:p>
          <a:p>
            <a:pPr marL="742807" indent="-742807">
              <a:buFont typeface="+mj-lt"/>
              <a:buAutoNum type="arabicPeriod"/>
            </a:pPr>
            <a:r>
              <a:rPr lang="en-US" sz="4400" dirty="0">
                <a:solidFill>
                  <a:schemeClr val="bg2">
                    <a:lumMod val="75000"/>
                    <a:lumOff val="25000"/>
                  </a:schemeClr>
                </a:solidFill>
              </a:rPr>
              <a:t>Tag the data</a:t>
            </a:r>
          </a:p>
          <a:p>
            <a:pPr marL="742807" indent="-742807">
              <a:buFont typeface="+mj-lt"/>
              <a:buAutoNum type="arabicPeriod"/>
            </a:pPr>
            <a:r>
              <a:rPr lang="en-US" sz="4400" dirty="0">
                <a:solidFill>
                  <a:schemeClr val="bg1">
                    <a:lumMod val="50000"/>
                  </a:schemeClr>
                </a:solidFill>
              </a:rPr>
              <a:t>Document the data</a:t>
            </a:r>
          </a:p>
          <a:p>
            <a:pPr marL="742807" indent="-742807">
              <a:buFont typeface="+mj-lt"/>
              <a:buAutoNum type="arabicPeriod"/>
            </a:pPr>
            <a:r>
              <a:rPr lang="en-US" sz="4400" dirty="0">
                <a:solidFill>
                  <a:schemeClr val="bg2">
                    <a:lumMod val="75000"/>
                    <a:lumOff val="25000"/>
                  </a:schemeClr>
                </a:solidFill>
              </a:rPr>
              <a:t>Search and connect</a:t>
            </a:r>
          </a:p>
          <a:p>
            <a:pPr marL="742807" indent="-742807">
              <a:buFont typeface="+mj-lt"/>
              <a:buAutoNum type="arabicPeriod"/>
            </a:pPr>
            <a:endParaRPr lang="en-US" sz="4400" dirty="0">
              <a:solidFill>
                <a:schemeClr val="bg1">
                  <a:lumMod val="50000"/>
                </a:schemeClr>
              </a:solidFill>
            </a:endParaRPr>
          </a:p>
          <a:p>
            <a:pPr marL="742807" indent="-742807">
              <a:buFont typeface="+mj-lt"/>
              <a:buAutoNum type="arabicPeriod"/>
            </a:pPr>
            <a:endParaRPr lang="en-US" sz="4000" dirty="0">
              <a:solidFill>
                <a:schemeClr val="bg1">
                  <a:lumMod val="50000"/>
                </a:schemeClr>
              </a:solidFill>
              <a:latin typeface="+mj-lt"/>
            </a:endParaRPr>
          </a:p>
        </p:txBody>
      </p:sp>
      <p:pic>
        <p:nvPicPr>
          <p:cNvPr id="5" name="Picture 4"/>
          <p:cNvPicPr>
            <a:picLocks noChangeAspect="1"/>
          </p:cNvPicPr>
          <p:nvPr/>
        </p:nvPicPr>
        <p:blipFill>
          <a:blip r:embed="rId3"/>
          <a:stretch>
            <a:fillRect/>
          </a:stretch>
        </p:blipFill>
        <p:spPr>
          <a:xfrm>
            <a:off x="350837" y="1734846"/>
            <a:ext cx="2971800" cy="39469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437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 y="1"/>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sz="3600" dirty="0"/>
              <a:t>Create a Data Flow</a:t>
            </a:r>
          </a:p>
        </p:txBody>
      </p:sp>
      <p:pic>
        <p:nvPicPr>
          <p:cNvPr id="2" name="Picture 1"/>
          <p:cNvPicPr>
            <a:picLocks noChangeAspect="1"/>
          </p:cNvPicPr>
          <p:nvPr/>
        </p:nvPicPr>
        <p:blipFill>
          <a:blip r:embed="rId3"/>
          <a:stretch>
            <a:fillRect/>
          </a:stretch>
        </p:blipFill>
        <p:spPr>
          <a:xfrm>
            <a:off x="122237" y="677862"/>
            <a:ext cx="11101068" cy="61672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157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Solution Design</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6142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Accounts and Plumbing</a:t>
            </a:r>
          </a:p>
        </p:txBody>
      </p:sp>
      <p:sp>
        <p:nvSpPr>
          <p:cNvPr id="8" name="Rectangle 7"/>
          <p:cNvSpPr/>
          <p:nvPr/>
        </p:nvSpPr>
        <p:spPr>
          <a:xfrm rot="16200000">
            <a:off x="5270723" y="3987044"/>
            <a:ext cx="5607756"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Configure</a:t>
            </a:r>
          </a:p>
        </p:txBody>
      </p:sp>
      <p:sp>
        <p:nvSpPr>
          <p:cNvPr id="9" name="Rectangle 8"/>
          <p:cNvSpPr/>
          <p:nvPr/>
        </p:nvSpPr>
        <p:spPr>
          <a:xfrm>
            <a:off x="8295185" y="1413999"/>
            <a:ext cx="3962400" cy="267765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Portal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PowerShell, CLI</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p:txBody>
      </p:sp>
      <p:cxnSp>
        <p:nvCxnSpPr>
          <p:cNvPr id="10" name="Straight Connector 9"/>
          <p:cNvCxnSpPr/>
          <p:nvPr/>
        </p:nvCxnSpPr>
        <p:spPr>
          <a:xfrm>
            <a:off x="8275637" y="1516060"/>
            <a:ext cx="0" cy="5014082"/>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495986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71888"/>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Accounts and Groups in the Microsoft Azure Portal</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74637" y="1135062"/>
            <a:ext cx="6858000" cy="5568996"/>
          </a:xfrm>
          <a:prstGeom prst="rect">
            <a:avLst/>
          </a:prstGeom>
        </p:spPr>
      </p:pic>
    </p:spTree>
    <p:extLst>
      <p:ext uri="{BB962C8B-B14F-4D97-AF65-F5344CB8AC3E}">
        <p14:creationId xmlns:p14="http://schemas.microsoft.com/office/powerpoint/2010/main" val="8968759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016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Azure Resource Model</a:t>
            </a:r>
          </a:p>
        </p:txBody>
      </p:sp>
      <p:pic>
        <p:nvPicPr>
          <p:cNvPr id="5" name="Picture 4"/>
          <p:cNvPicPr>
            <a:picLocks noChangeAspect="1"/>
          </p:cNvPicPr>
          <p:nvPr/>
        </p:nvPicPr>
        <p:blipFill>
          <a:blip r:embed="rId3"/>
          <a:stretch>
            <a:fillRect/>
          </a:stretch>
        </p:blipFill>
        <p:spPr>
          <a:xfrm>
            <a:off x="135235" y="1058862"/>
            <a:ext cx="11950402" cy="5791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00138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PowerShell and the CLI</a:t>
            </a:r>
          </a:p>
        </p:txBody>
      </p:sp>
      <p:pic>
        <p:nvPicPr>
          <p:cNvPr id="3" name="Picture 2"/>
          <p:cNvPicPr>
            <a:picLocks noChangeAspect="1"/>
          </p:cNvPicPr>
          <p:nvPr/>
        </p:nvPicPr>
        <p:blipFill>
          <a:blip r:embed="rId3"/>
          <a:stretch>
            <a:fillRect/>
          </a:stretch>
        </p:blipFill>
        <p:spPr>
          <a:xfrm>
            <a:off x="122237" y="784500"/>
            <a:ext cx="9220200" cy="60750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35478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Working with the Azure Resource</a:t>
            </a:r>
            <a:r>
              <a:rPr kumimoji="0" lang="en-US" sz="3200" b="0" i="0" u="none" strike="noStrike" kern="0" cap="none" spc="0" normalizeH="0" noProof="0" dirty="0">
                <a:ln>
                  <a:noFill/>
                </a:ln>
                <a:solidFill>
                  <a:srgbClr val="FFFF00"/>
                </a:solidFill>
                <a:effectLst/>
                <a:uLnTx/>
                <a:uFillTx/>
                <a:latin typeface="Segoe UI"/>
                <a:ea typeface="Segoe UI" pitchFamily="34" charset="0"/>
                <a:cs typeface="Segoe UI" pitchFamily="34" charset="0"/>
              </a:rPr>
              <a:t> Model</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23752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Shared Development</a:t>
            </a:r>
          </a:p>
        </p:txBody>
      </p:sp>
      <p:sp>
        <p:nvSpPr>
          <p:cNvPr id="8" name="Rectangle 7"/>
          <p:cNvSpPr/>
          <p:nvPr/>
        </p:nvSpPr>
        <p:spPr>
          <a:xfrm rot="16200000">
            <a:off x="5245553" y="3961875"/>
            <a:ext cx="56580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Configure</a:t>
            </a:r>
          </a:p>
        </p:txBody>
      </p:sp>
      <p:sp>
        <p:nvSpPr>
          <p:cNvPr id="9" name="Rectangle 8"/>
          <p:cNvSpPr/>
          <p:nvPr/>
        </p:nvSpPr>
        <p:spPr>
          <a:xfrm>
            <a:off x="8305433" y="1402156"/>
            <a:ext cx="3962400" cy="267765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DSVM and Containers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a:defRPr/>
            </a:pPr>
            <a:r>
              <a:rPr lang="en-US" sz="2400" dirty="0">
                <a:solidFill>
                  <a:srgbClr val="353535"/>
                </a:solidFill>
              </a:rPr>
              <a:t>Visual Studio and Visual Studio Online / Team Foundation Server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r>
              <a:rPr lang="en-US" sz="2400" dirty="0"/>
              <a:t>“Codeless Coding”</a:t>
            </a:r>
          </a:p>
        </p:txBody>
      </p:sp>
      <p:cxnSp>
        <p:nvCxnSpPr>
          <p:cNvPr id="10" name="Straight Connector 9"/>
          <p:cNvCxnSpPr/>
          <p:nvPr/>
        </p:nvCxnSpPr>
        <p:spPr>
          <a:xfrm flipH="1">
            <a:off x="8275637" y="1439862"/>
            <a:ext cx="29796" cy="50902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898613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Local 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Development Environments</a:t>
            </a:r>
          </a:p>
        </p:txBody>
      </p:sp>
      <p:sp>
        <p:nvSpPr>
          <p:cNvPr id="4" name="TextBox 3"/>
          <p:cNvSpPr txBox="1"/>
          <p:nvPr/>
        </p:nvSpPr>
        <p:spPr>
          <a:xfrm>
            <a:off x="9113837" y="601662"/>
            <a:ext cx="3048000" cy="2034403"/>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Data Science Virtual Machine</a:t>
            </a:r>
          </a:p>
          <a:p>
            <a:pPr marL="342900" indent="-342900">
              <a:lnSpc>
                <a:spcPct val="150000"/>
              </a:lnSpc>
              <a:spcAft>
                <a:spcPts val="600"/>
              </a:spcAft>
              <a:buFont typeface="Arial" panose="020B0604020202020204" pitchFamily="34" charset="0"/>
              <a:buChar char="•"/>
            </a:pPr>
            <a:r>
              <a:rPr lang="en-US" sz="2400" dirty="0">
                <a:solidFill>
                  <a:srgbClr val="C00000"/>
                </a:solidFill>
              </a:rPr>
              <a:t>Azure Containers</a:t>
            </a:r>
          </a:p>
        </p:txBody>
      </p:sp>
      <p:pic>
        <p:nvPicPr>
          <p:cNvPr id="5" name="Picture 4"/>
          <p:cNvPicPr>
            <a:picLocks noChangeAspect="1"/>
          </p:cNvPicPr>
          <p:nvPr/>
        </p:nvPicPr>
        <p:blipFill>
          <a:blip r:embed="rId3"/>
          <a:stretch>
            <a:fillRect/>
          </a:stretch>
        </p:blipFill>
        <p:spPr>
          <a:xfrm>
            <a:off x="122237" y="827214"/>
            <a:ext cx="8839200" cy="60990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79144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VSO and TFS</a:t>
            </a:r>
          </a:p>
        </p:txBody>
      </p:sp>
      <p:sp>
        <p:nvSpPr>
          <p:cNvPr id="6" name="Rectangle 5"/>
          <p:cNvSpPr/>
          <p:nvPr/>
        </p:nvSpPr>
        <p:spPr>
          <a:xfrm>
            <a:off x="122237" y="93274"/>
            <a:ext cx="6934200" cy="67864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2200" dirty="0">
                <a:solidFill>
                  <a:srgbClr val="4472C4"/>
                </a:solidFill>
              </a:rPr>
              <a:t>R Tools for Visual Studio</a:t>
            </a:r>
          </a:p>
          <a:p>
            <a:pPr marL="285750" indent="-285750">
              <a:lnSpc>
                <a:spcPct val="150000"/>
              </a:lnSpc>
              <a:buFont typeface="Arial" panose="020B0604020202020204" pitchFamily="34" charset="0"/>
              <a:buChar char="•"/>
            </a:pPr>
            <a:r>
              <a:rPr lang="en-US" sz="2200" dirty="0"/>
              <a:t>Python Tools for Visual Studio</a:t>
            </a:r>
          </a:p>
          <a:p>
            <a:pPr marL="285750" indent="-285750">
              <a:lnSpc>
                <a:spcPct val="150000"/>
              </a:lnSpc>
              <a:buFont typeface="Arial" panose="020B0604020202020204" pitchFamily="34" charset="0"/>
              <a:buChar char="•"/>
            </a:pPr>
            <a:r>
              <a:rPr lang="en-US" sz="2200" dirty="0">
                <a:solidFill>
                  <a:srgbClr val="0078D7"/>
                </a:solidFill>
              </a:rPr>
              <a:t>Azure Data Lake and Stream Analytics tools for Visual Studio </a:t>
            </a:r>
            <a:r>
              <a:rPr lang="en-US" sz="2400" dirty="0">
                <a:solidFill>
                  <a:srgbClr val="0078D7"/>
                </a:solidFill>
              </a:rPr>
              <a:t>(U-SQL Local Editor and Run)</a:t>
            </a:r>
          </a:p>
          <a:p>
            <a:pPr marL="285750" indent="-285750">
              <a:lnSpc>
                <a:spcPct val="150000"/>
              </a:lnSpc>
              <a:buFont typeface="Arial" panose="020B0604020202020204" pitchFamily="34" charset="0"/>
              <a:buChar char="•"/>
            </a:pPr>
            <a:r>
              <a:rPr lang="en-US" sz="2400" dirty="0"/>
              <a:t>Cosmos DB with Visual Studio</a:t>
            </a:r>
          </a:p>
          <a:p>
            <a:pPr marL="285750" indent="-285750">
              <a:lnSpc>
                <a:spcPct val="150000"/>
              </a:lnSpc>
              <a:buFont typeface="Arial" panose="020B0604020202020204" pitchFamily="34" charset="0"/>
              <a:buChar char="•"/>
            </a:pPr>
            <a:r>
              <a:rPr lang="en-US" sz="2200" dirty="0">
                <a:solidFill>
                  <a:srgbClr val="4472C4"/>
                </a:solidFill>
              </a:rPr>
              <a:t>The Data Science Workload for VS2017</a:t>
            </a:r>
          </a:p>
          <a:p>
            <a:pPr marL="285750" indent="-285750">
              <a:lnSpc>
                <a:spcPct val="150000"/>
              </a:lnSpc>
              <a:buFont typeface="Arial" panose="020B0604020202020204" pitchFamily="34" charset="0"/>
              <a:buChar char="•"/>
            </a:pPr>
            <a:r>
              <a:rPr lang="en-US" sz="2200" dirty="0"/>
              <a:t>PowerShell tools for Visual Studio</a:t>
            </a:r>
          </a:p>
          <a:p>
            <a:pPr marL="285750" indent="-285750">
              <a:lnSpc>
                <a:spcPct val="150000"/>
              </a:lnSpc>
              <a:buFont typeface="Arial" panose="020B0604020202020204" pitchFamily="34" charset="0"/>
              <a:buChar char="•"/>
            </a:pPr>
            <a:r>
              <a:rPr lang="en-US" sz="2200" dirty="0">
                <a:solidFill>
                  <a:srgbClr val="4472C4"/>
                </a:solidFill>
              </a:rPr>
              <a:t>Cloud Explorer for Visual</a:t>
            </a:r>
          </a:p>
          <a:p>
            <a:pPr marL="285750" indent="-285750">
              <a:lnSpc>
                <a:spcPct val="150000"/>
              </a:lnSpc>
              <a:buFont typeface="Arial" panose="020B0604020202020204" pitchFamily="34" charset="0"/>
              <a:buChar char="•"/>
            </a:pPr>
            <a:r>
              <a:rPr lang="en-US" sz="2200" dirty="0"/>
              <a:t>Azure Storage Add-in</a:t>
            </a:r>
          </a:p>
          <a:p>
            <a:pPr marL="285750" indent="-285750">
              <a:lnSpc>
                <a:spcPct val="150000"/>
              </a:lnSpc>
              <a:buFont typeface="Arial" panose="020B0604020202020204" pitchFamily="34" charset="0"/>
              <a:buChar char="•"/>
            </a:pPr>
            <a:r>
              <a:rPr lang="en-US" sz="2200" dirty="0">
                <a:solidFill>
                  <a:srgbClr val="4472C4"/>
                </a:solidFill>
              </a:rPr>
              <a:t>HDInsight Tools for Visual Studio</a:t>
            </a:r>
          </a:p>
          <a:p>
            <a:pPr marL="285750" indent="-285750">
              <a:lnSpc>
                <a:spcPct val="150000"/>
              </a:lnSpc>
              <a:buFont typeface="Arial" panose="020B0604020202020204" pitchFamily="34" charset="0"/>
              <a:buChar char="•"/>
            </a:pPr>
            <a:r>
              <a:rPr lang="en-US" sz="2200" dirty="0">
                <a:solidFill>
                  <a:srgbClr val="4472C4"/>
                </a:solidFill>
              </a:rPr>
              <a:t>Azure Data Factory with Visual Studio</a:t>
            </a:r>
          </a:p>
          <a:p>
            <a:pPr marL="285750" indent="-285750">
              <a:lnSpc>
                <a:spcPct val="150000"/>
              </a:lnSpc>
              <a:buFont typeface="Arial" panose="020B0604020202020204" pitchFamily="34" charset="0"/>
              <a:buChar char="•"/>
            </a:pPr>
            <a:r>
              <a:rPr lang="en-US" sz="2200" dirty="0"/>
              <a:t>SQL Data Warehouse with Visual Studio</a:t>
            </a:r>
          </a:p>
          <a:p>
            <a:pPr marL="285750" indent="-285750">
              <a:lnSpc>
                <a:spcPct val="150000"/>
              </a:lnSpc>
              <a:buFont typeface="Arial" panose="020B0604020202020204" pitchFamily="34" charset="0"/>
              <a:buChar char="•"/>
            </a:pPr>
            <a:r>
              <a:rPr lang="en-US" sz="2200" dirty="0">
                <a:solidFill>
                  <a:srgbClr val="4472C4"/>
                </a:solidFill>
              </a:rPr>
              <a:t>Azure Analysis Services with Visual Studio</a:t>
            </a:r>
          </a:p>
        </p:txBody>
      </p:sp>
      <p:pic>
        <p:nvPicPr>
          <p:cNvPr id="7" name="Picture 6"/>
          <p:cNvPicPr>
            <a:picLocks noChangeAspect="1"/>
          </p:cNvPicPr>
          <p:nvPr/>
        </p:nvPicPr>
        <p:blipFill>
          <a:blip r:embed="rId3"/>
          <a:stretch>
            <a:fillRect/>
          </a:stretch>
        </p:blipFill>
        <p:spPr>
          <a:xfrm>
            <a:off x="5456237" y="2137385"/>
            <a:ext cx="6597791" cy="3755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66363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17"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“Code-less Coding” Examples</a:t>
            </a:r>
          </a:p>
        </p:txBody>
      </p:sp>
      <p:pic>
        <p:nvPicPr>
          <p:cNvPr id="3" name="Picture 2"/>
          <p:cNvPicPr>
            <a:picLocks noChangeAspect="1"/>
          </p:cNvPicPr>
          <p:nvPr/>
        </p:nvPicPr>
        <p:blipFill>
          <a:blip r:embed="rId3">
            <a:duotone>
              <a:schemeClr val="bg2">
                <a:shade val="45000"/>
                <a:satMod val="135000"/>
              </a:schemeClr>
              <a:prstClr val="white"/>
            </a:duotone>
          </a:blip>
          <a:stretch>
            <a:fillRect/>
          </a:stretch>
        </p:blipFill>
        <p:spPr>
          <a:xfrm>
            <a:off x="198437" y="675281"/>
            <a:ext cx="10128222" cy="5960069"/>
          </a:xfrm>
          <a:prstGeom prst="rect">
            <a:avLst/>
          </a:prstGeom>
          <a:ln>
            <a:noFill/>
          </a:ln>
          <a:effectLst>
            <a:outerShdw blurRad="292100" dist="139700" dir="2700000" algn="tl" rotWithShape="0">
              <a:srgbClr val="333333">
                <a:alpha val="65000"/>
              </a:srgbClr>
            </a:outerShdw>
          </a:effectLst>
        </p:spPr>
      </p:pic>
      <p:pic>
        <p:nvPicPr>
          <p:cNvPr id="1026" name="Picture 2" descr="Azure Data Catalog tutorial--browse and select obje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637" y="879475"/>
            <a:ext cx="9753600" cy="6115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236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Working with the Azure Data Catalog</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3143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Data Flow</a:t>
            </a:r>
          </a:p>
        </p:txBody>
      </p:sp>
      <p:sp>
        <p:nvSpPr>
          <p:cNvPr id="8" name="Rectangle 7"/>
          <p:cNvSpPr/>
          <p:nvPr/>
        </p:nvSpPr>
        <p:spPr>
          <a:xfrm rot="16200000">
            <a:off x="5207453" y="3923775"/>
            <a:ext cx="57342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Configure</a:t>
            </a:r>
          </a:p>
        </p:txBody>
      </p:sp>
      <p:sp>
        <p:nvSpPr>
          <p:cNvPr id="9" name="Rectangle 8"/>
          <p:cNvSpPr/>
          <p:nvPr/>
        </p:nvSpPr>
        <p:spPr>
          <a:xfrm>
            <a:off x="8302619" y="1287460"/>
            <a:ext cx="3962400" cy="341632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Data Factory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PowerShell, CLI</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 with Visual Studio Online / Team Foundation Server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p:txBody>
      </p:sp>
      <p:cxnSp>
        <p:nvCxnSpPr>
          <p:cNvPr id="10" name="Straight Connector 9"/>
          <p:cNvCxnSpPr/>
          <p:nvPr/>
        </p:nvCxnSpPr>
        <p:spPr>
          <a:xfrm flipH="1">
            <a:off x="8275637" y="1439862"/>
            <a:ext cx="29796" cy="50902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3020282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12436475" cy="740245"/>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VSO and TFS</a:t>
            </a:r>
          </a:p>
        </p:txBody>
      </p:sp>
      <p:pic>
        <p:nvPicPr>
          <p:cNvPr id="5" name="Picture 4"/>
          <p:cNvPicPr>
            <a:picLocks noChangeAspect="1"/>
          </p:cNvPicPr>
          <p:nvPr/>
        </p:nvPicPr>
        <p:blipFill>
          <a:blip r:embed="rId3"/>
          <a:stretch>
            <a:fillRect/>
          </a:stretch>
        </p:blipFill>
        <p:spPr>
          <a:xfrm>
            <a:off x="122237" y="144462"/>
            <a:ext cx="4833258" cy="3657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3932237" y="1962536"/>
            <a:ext cx="7372350" cy="4895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8476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Data Factory</a:t>
            </a:r>
          </a:p>
        </p:txBody>
      </p:sp>
      <p:pic>
        <p:nvPicPr>
          <p:cNvPr id="3" name="Picture 2"/>
          <p:cNvPicPr>
            <a:picLocks noChangeAspect="1"/>
          </p:cNvPicPr>
          <p:nvPr/>
        </p:nvPicPr>
        <p:blipFill>
          <a:blip r:embed="rId3"/>
          <a:stretch>
            <a:fillRect/>
          </a:stretch>
        </p:blipFill>
        <p:spPr>
          <a:xfrm>
            <a:off x="257441" y="906462"/>
            <a:ext cx="11999619" cy="5867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35377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Azure Tools</a:t>
            </a:r>
          </a:p>
        </p:txBody>
      </p:sp>
      <p:pic>
        <p:nvPicPr>
          <p:cNvPr id="4" name="Picture 3"/>
          <p:cNvPicPr>
            <a:picLocks noChangeAspect="1"/>
          </p:cNvPicPr>
          <p:nvPr/>
        </p:nvPicPr>
        <p:blipFill>
          <a:blip r:embed="rId3"/>
          <a:stretch>
            <a:fillRect/>
          </a:stretch>
        </p:blipFill>
        <p:spPr>
          <a:xfrm>
            <a:off x="198436" y="754062"/>
            <a:ext cx="8049533" cy="61052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266824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Build and Test</a:t>
            </a:r>
          </a:p>
        </p:txBody>
      </p:sp>
      <p:sp>
        <p:nvSpPr>
          <p:cNvPr id="8" name="Rectangle 7"/>
          <p:cNvSpPr/>
          <p:nvPr/>
        </p:nvSpPr>
        <p:spPr>
          <a:xfrm rot="16200000">
            <a:off x="5332208" y="4048529"/>
            <a:ext cx="5484786"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Build, </a:t>
            </a:r>
            <a:r>
              <a:rPr kumimoji="0" lang="en-US" sz="2400" b="0" i="0" u="none" strike="noStrike" kern="1200" cap="none" spc="0" normalizeH="0" noProof="0" dirty="0">
                <a:ln>
                  <a:noFill/>
                </a:ln>
                <a:solidFill>
                  <a:srgbClr val="4472C4"/>
                </a:solidFill>
                <a:effectLst/>
                <a:uLnTx/>
                <a:uFillTx/>
                <a:latin typeface="Segoe UI Semilight"/>
                <a:ea typeface="+mn-ea"/>
                <a:cs typeface="+mn-cs"/>
              </a:rPr>
              <a:t>Test, Package</a:t>
            </a:r>
            <a:endParaRPr kumimoji="0" lang="en-US" sz="2400" b="0" i="0" u="none" strike="noStrike" kern="1200" cap="none" spc="0" normalizeH="0" baseline="0" noProof="0" dirty="0">
              <a:ln>
                <a:noFill/>
              </a:ln>
              <a:solidFill>
                <a:srgbClr val="4472C4"/>
              </a:solidFill>
              <a:effectLst/>
              <a:uLnTx/>
              <a:uFillTx/>
              <a:latin typeface="Segoe UI Semilight"/>
              <a:ea typeface="+mn-ea"/>
              <a:cs typeface="+mn-cs"/>
            </a:endParaRPr>
          </a:p>
        </p:txBody>
      </p:sp>
      <p:sp>
        <p:nvSpPr>
          <p:cNvPr id="9" name="Rectangle 8"/>
          <p:cNvSpPr/>
          <p:nvPr/>
        </p:nvSpPr>
        <p:spPr>
          <a:xfrm>
            <a:off x="8340087" y="1536969"/>
            <a:ext cx="3962400" cy="452431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Deployment Service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DSC</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 and Visual Studio Online, Team Foundation Server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Azure Data Factory</a:t>
            </a:r>
          </a:p>
        </p:txBody>
      </p:sp>
      <p:cxnSp>
        <p:nvCxnSpPr>
          <p:cNvPr id="10" name="Straight Connector 9"/>
          <p:cNvCxnSpPr/>
          <p:nvPr/>
        </p:nvCxnSpPr>
        <p:spPr>
          <a:xfrm flipH="1">
            <a:off x="8275637" y="1668462"/>
            <a:ext cx="64450" cy="48616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667592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71888"/>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FFFFFF">
                    <a:lumMod val="50000"/>
                  </a:srgbClr>
                </a:solidFill>
                <a:effectLst/>
                <a:uLnTx/>
                <a:uFillTx/>
                <a:latin typeface="Segoe UI Light"/>
                <a:ea typeface="+mn-ea"/>
                <a:cs typeface="Segoe UI" pitchFamily="34" charset="0"/>
              </a:rPr>
              <a:t>The Microsoft Azure Portal</a:t>
            </a:r>
          </a:p>
        </p:txBody>
      </p:sp>
      <p:pic>
        <p:nvPicPr>
          <p:cNvPr id="3" name="Picture 2"/>
          <p:cNvPicPr>
            <a:picLocks noChangeAspect="1"/>
          </p:cNvPicPr>
          <p:nvPr/>
        </p:nvPicPr>
        <p:blipFill>
          <a:blip r:embed="rId3"/>
          <a:stretch>
            <a:fillRect/>
          </a:stretch>
        </p:blipFill>
        <p:spPr>
          <a:xfrm>
            <a:off x="122237" y="144462"/>
            <a:ext cx="5193418" cy="25146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4999037" y="2278061"/>
            <a:ext cx="5486400" cy="45395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936856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76229" y="1022925"/>
            <a:ext cx="7514284" cy="444737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Plan for an Advanced Analytics solution using a prescribed process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platform component options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Developer Operations (DevOps) processes and Functions</a:t>
            </a:r>
          </a:p>
          <a:p>
            <a:pPr marL="514350" lvl="0" indent="-514350">
              <a:lnSpc>
                <a:spcPct val="100000"/>
              </a:lnSpc>
              <a:spcBef>
                <a:spcPts val="1000"/>
              </a:spcBef>
              <a:buFont typeface="Arial" pitchFamily="34" charset="0"/>
              <a:buAutoNum type="arabicPeriod"/>
              <a:defRPr/>
            </a:pPr>
            <a:r>
              <a:rPr lang="en-US" sz="2800" dirty="0">
                <a:solidFill>
                  <a:schemeClr val="accent6">
                    <a:lumMod val="50000"/>
                  </a:schemeClr>
                </a:solidFill>
                <a:latin typeface="Segoe UI Light"/>
              </a:rPr>
              <a:t>Understand and implement the tools required for setting up, managing, coding and delivering a Data Science project</a:t>
            </a: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3407741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Azure Deployment Service</a:t>
            </a:r>
          </a:p>
        </p:txBody>
      </p:sp>
      <p:pic>
        <p:nvPicPr>
          <p:cNvPr id="3" name="Picture 2"/>
          <p:cNvPicPr>
            <a:picLocks noChangeAspect="1"/>
          </p:cNvPicPr>
          <p:nvPr/>
        </p:nvPicPr>
        <p:blipFill>
          <a:blip r:embed="rId3"/>
          <a:stretch>
            <a:fillRect/>
          </a:stretch>
        </p:blipFill>
        <p:spPr>
          <a:xfrm>
            <a:off x="198436" y="999744"/>
            <a:ext cx="10324365" cy="58074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95397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p:cNvSpPr txBox="1"/>
          <p:nvPr/>
        </p:nvSpPr>
        <p:spPr>
          <a:xfrm>
            <a:off x="-1" y="0"/>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Visual Studio with VSO and TFS</a:t>
            </a:r>
          </a:p>
        </p:txBody>
      </p:sp>
      <p:pic>
        <p:nvPicPr>
          <p:cNvPr id="4" name="Picture 3"/>
          <p:cNvPicPr>
            <a:picLocks noChangeAspect="1"/>
          </p:cNvPicPr>
          <p:nvPr/>
        </p:nvPicPr>
        <p:blipFill>
          <a:blip r:embed="rId5"/>
          <a:stretch>
            <a:fillRect/>
          </a:stretch>
        </p:blipFill>
        <p:spPr>
          <a:xfrm>
            <a:off x="6561957" y="3116262"/>
            <a:ext cx="6128150" cy="4078762"/>
          </a:xfrm>
          <a:prstGeom prst="rect">
            <a:avLst/>
          </a:prstGeom>
        </p:spPr>
      </p:pic>
      <p:pic>
        <p:nvPicPr>
          <p:cNvPr id="5" name="Picture 4"/>
          <p:cNvPicPr>
            <a:picLocks noChangeAspect="1"/>
          </p:cNvPicPr>
          <p:nvPr/>
        </p:nvPicPr>
        <p:blipFill>
          <a:blip r:embed="rId6"/>
          <a:stretch>
            <a:fillRect/>
          </a:stretch>
        </p:blipFill>
        <p:spPr>
          <a:xfrm>
            <a:off x="58102" y="591752"/>
            <a:ext cx="6596444" cy="6559865"/>
          </a:xfrm>
          <a:prstGeom prst="rect">
            <a:avLst/>
          </a:prstGeom>
        </p:spPr>
      </p:pic>
    </p:spTree>
    <p:extLst>
      <p:ext uri="{BB962C8B-B14F-4D97-AF65-F5344CB8AC3E}">
        <p14:creationId xmlns:p14="http://schemas.microsoft.com/office/powerpoint/2010/main" val="2726506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484619" y="1516062"/>
            <a:ext cx="7942137" cy="4189130"/>
          </a:xfrm>
        </p:spPr>
        <p:txBody>
          <a:bodyPr/>
          <a:lstStyle/>
          <a:p>
            <a:pPr>
              <a:lnSpc>
                <a:spcPct val="110000"/>
              </a:lnSpc>
            </a:pPr>
            <a:r>
              <a:rPr lang="en-US" sz="3200" dirty="0"/>
              <a:t>Send notifications or perform actions on external services when events happens in your project</a:t>
            </a:r>
          </a:p>
          <a:p>
            <a:pPr>
              <a:lnSpc>
                <a:spcPct val="110000"/>
              </a:lnSpc>
            </a:pPr>
            <a:r>
              <a:rPr lang="en-US" sz="3200" dirty="0"/>
              <a:t>Supports popular services like Slack and Trello out-the-box</a:t>
            </a:r>
          </a:p>
          <a:p>
            <a:pPr>
              <a:lnSpc>
                <a:spcPct val="110000"/>
              </a:lnSpc>
            </a:pPr>
            <a:r>
              <a:rPr lang="en-US" sz="3200" dirty="0"/>
              <a:t>Avoids delays typically seen with polling</a:t>
            </a:r>
          </a:p>
        </p:txBody>
      </p:sp>
      <p:sp>
        <p:nvSpPr>
          <p:cNvPr id="15" name="Title 14"/>
          <p:cNvSpPr>
            <a:spLocks noGrp="1"/>
          </p:cNvSpPr>
          <p:nvPr>
            <p:ph type="title"/>
          </p:nvPr>
        </p:nvSpPr>
        <p:spPr>
          <a:xfrm>
            <a:off x="0" y="0"/>
            <a:ext cx="12436475" cy="917575"/>
          </a:xfrm>
        </p:spPr>
        <p:txBody>
          <a:bodyPr vert="horz" wrap="square" lIns="146304" tIns="91440" rIns="146304" bIns="91440" rtlCol="0" anchor="t">
            <a:noAutofit/>
          </a:bodyPr>
          <a:lstStyle/>
          <a:p>
            <a:pPr algn="r"/>
            <a:r>
              <a:rPr lang="en-US" sz="4000" dirty="0">
                <a:solidFill>
                  <a:schemeClr val="bg1">
                    <a:lumMod val="50000"/>
                  </a:schemeClr>
                </a:solidFill>
              </a:rPr>
              <a:t>VSO - Service hooks</a:t>
            </a:r>
          </a:p>
        </p:txBody>
      </p:sp>
      <p:sp>
        <p:nvSpPr>
          <p:cNvPr id="5" name="Text Placeholder 4"/>
          <p:cNvSpPr>
            <a:spLocks noGrp="1"/>
          </p:cNvSpPr>
          <p:nvPr>
            <p:ph type="body" sz="quarter" idx="11"/>
          </p:nvPr>
        </p:nvSpPr>
        <p:spPr>
          <a:xfrm>
            <a:off x="274637" y="1096026"/>
            <a:ext cx="4114800" cy="5220635"/>
          </a:xfrm>
          <a:solidFill>
            <a:schemeClr val="accent4"/>
          </a:solidFill>
        </p:spPr>
        <p:txBody>
          <a:bodyPr/>
          <a:lstStyle/>
          <a:p>
            <a:pPr>
              <a:lnSpc>
                <a:spcPct val="120000"/>
              </a:lnSpc>
              <a:buClr>
                <a:schemeClr val="bg1">
                  <a:lumMod val="75000"/>
                </a:schemeClr>
              </a:buClr>
              <a:buSzPct val="75000"/>
            </a:pPr>
            <a:r>
              <a:rPr lang="en-US" b="1" dirty="0">
                <a:solidFill>
                  <a:schemeClr val="bg1"/>
                </a:solidFill>
              </a:rPr>
              <a:t>Events</a:t>
            </a:r>
            <a:r>
              <a:rPr lang="en-US" dirty="0">
                <a:solidFill>
                  <a:schemeClr val="bg1"/>
                </a:solidFill>
              </a:rPr>
              <a:t>: build completed, code checked in, work item changed, pull request, and more.</a:t>
            </a:r>
          </a:p>
          <a:p>
            <a:pPr>
              <a:lnSpc>
                <a:spcPct val="120000"/>
              </a:lnSpc>
              <a:buClr>
                <a:schemeClr val="bg1">
                  <a:lumMod val="75000"/>
                </a:schemeClr>
              </a:buClr>
              <a:buSzPct val="75000"/>
            </a:pPr>
            <a:endParaRPr lang="en-US" dirty="0">
              <a:solidFill>
                <a:schemeClr val="bg1"/>
              </a:solidFill>
            </a:endParaRPr>
          </a:p>
          <a:p>
            <a:pPr>
              <a:lnSpc>
                <a:spcPct val="120000"/>
              </a:lnSpc>
              <a:buClr>
                <a:schemeClr val="bg1">
                  <a:lumMod val="75000"/>
                </a:schemeClr>
              </a:buClr>
              <a:buSzPct val="75000"/>
            </a:pPr>
            <a:r>
              <a:rPr lang="en-US" b="1" dirty="0">
                <a:solidFill>
                  <a:schemeClr val="bg1"/>
                </a:solidFill>
              </a:rPr>
              <a:t>Services</a:t>
            </a:r>
            <a:r>
              <a:rPr lang="en-US" dirty="0">
                <a:solidFill>
                  <a:schemeClr val="bg1"/>
                </a:solidFill>
              </a:rPr>
              <a:t>: </a:t>
            </a:r>
            <a:r>
              <a:rPr lang="en-US" dirty="0" err="1">
                <a:solidFill>
                  <a:schemeClr val="bg1"/>
                </a:solidFill>
              </a:rPr>
              <a:t>AppVeyor</a:t>
            </a:r>
            <a:r>
              <a:rPr lang="en-US" dirty="0">
                <a:solidFill>
                  <a:schemeClr val="bg1"/>
                </a:solidFill>
              </a:rPr>
              <a:t>, Campfire, </a:t>
            </a:r>
            <a:r>
              <a:rPr lang="en-US" dirty="0" err="1">
                <a:solidFill>
                  <a:schemeClr val="bg1"/>
                </a:solidFill>
              </a:rPr>
              <a:t>Flowdock</a:t>
            </a:r>
            <a:r>
              <a:rPr lang="en-US" dirty="0">
                <a:solidFill>
                  <a:schemeClr val="bg1"/>
                </a:solidFill>
              </a:rPr>
              <a:t>, HipChat, Jenkins, Kato, MyGet, Slack, Trello, UserVoice, </a:t>
            </a:r>
            <a:r>
              <a:rPr lang="en-US" dirty="0" err="1">
                <a:solidFill>
                  <a:schemeClr val="bg1"/>
                </a:solidFill>
              </a:rPr>
              <a:t>Zendesk</a:t>
            </a:r>
            <a:r>
              <a:rPr lang="en-US" dirty="0">
                <a:solidFill>
                  <a:schemeClr val="bg1"/>
                </a:solidFill>
              </a:rPr>
              <a:t>, Zapier, and more…</a:t>
            </a:r>
          </a:p>
          <a:p>
            <a:pPr>
              <a:lnSpc>
                <a:spcPct val="120000"/>
              </a:lnSpc>
              <a:buClr>
                <a:schemeClr val="bg1">
                  <a:lumMod val="75000"/>
                </a:schemeClr>
              </a:buClr>
              <a:buSzPct val="75000"/>
            </a:pPr>
            <a:endParaRPr lang="en-US" dirty="0">
              <a:solidFill>
                <a:schemeClr val="tx1"/>
              </a:solidFill>
            </a:endParaRPr>
          </a:p>
          <a:p>
            <a:endParaRPr lang="en-US" dirty="0"/>
          </a:p>
        </p:txBody>
      </p:sp>
    </p:spTree>
    <p:extLst>
      <p:ext uri="{BB962C8B-B14F-4D97-AF65-F5344CB8AC3E}">
        <p14:creationId xmlns:p14="http://schemas.microsoft.com/office/powerpoint/2010/main" val="36095376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System Center</a:t>
            </a:r>
          </a:p>
        </p:txBody>
      </p:sp>
      <p:pic>
        <p:nvPicPr>
          <p:cNvPr id="3" name="Picture 2"/>
          <p:cNvPicPr>
            <a:picLocks noChangeAspect="1"/>
          </p:cNvPicPr>
          <p:nvPr/>
        </p:nvPicPr>
        <p:blipFill>
          <a:blip r:embed="rId3"/>
          <a:stretch>
            <a:fillRect/>
          </a:stretch>
        </p:blipFill>
        <p:spPr>
          <a:xfrm>
            <a:off x="0" y="31091"/>
            <a:ext cx="8738950" cy="4715526"/>
          </a:xfrm>
          <a:prstGeom prst="rect">
            <a:avLst/>
          </a:prstGeom>
        </p:spPr>
      </p:pic>
      <p:pic>
        <p:nvPicPr>
          <p:cNvPr id="5" name="Picture 4"/>
          <p:cNvPicPr>
            <a:picLocks noChangeAspect="1"/>
          </p:cNvPicPr>
          <p:nvPr/>
        </p:nvPicPr>
        <p:blipFill>
          <a:blip r:embed="rId4"/>
          <a:stretch>
            <a:fillRect/>
          </a:stretch>
        </p:blipFill>
        <p:spPr>
          <a:xfrm>
            <a:off x="6862350" y="3040062"/>
            <a:ext cx="5451887" cy="3802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2726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Data Flow</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32350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Security</a:t>
            </a:r>
          </a:p>
        </p:txBody>
      </p:sp>
      <p:sp>
        <p:nvSpPr>
          <p:cNvPr id="8" name="Rectangle 7"/>
          <p:cNvSpPr/>
          <p:nvPr/>
        </p:nvSpPr>
        <p:spPr>
          <a:xfrm rot="16200000">
            <a:off x="5207453" y="3923775"/>
            <a:ext cx="57342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Build, Test, Monitoring</a:t>
            </a:r>
          </a:p>
        </p:txBody>
      </p:sp>
      <p:sp>
        <p:nvSpPr>
          <p:cNvPr id="9" name="Rectangle 8"/>
          <p:cNvSpPr/>
          <p:nvPr/>
        </p:nvSpPr>
        <p:spPr>
          <a:xfrm>
            <a:off x="8375874" y="1267163"/>
            <a:ext cx="3962400" cy="5262979"/>
          </a:xfrm>
          <a:prstGeom prst="rect">
            <a:avLst/>
          </a:prstGeom>
        </p:spPr>
        <p:txBody>
          <a:bodyPr wrap="square">
            <a:spAutoFit/>
          </a:bodyPr>
          <a:lstStyle/>
          <a:p>
            <a:pPr>
              <a:defRPr/>
            </a:pPr>
            <a:r>
              <a:rPr lang="en-US" sz="2400" dirty="0">
                <a:solidFill>
                  <a:srgbClr val="353535"/>
                </a:solidFill>
              </a:rPr>
              <a:t>Azure Trust Center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The Azure Portal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ARM, PowerShell, CLI</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Visual Studio</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System Center</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353535"/>
                </a:solidFill>
                <a:latin typeface="Segoe UI Semilight"/>
              </a:rPr>
              <a:t>Threat Modeling Tool</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rgbClr val="353535"/>
                </a:solidFill>
                <a:latin typeface="Segoe UI Semilight"/>
              </a:rPr>
              <a:t>Attack Surface Analyzer</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0" name="Straight Connector 9"/>
          <p:cNvCxnSpPr/>
          <p:nvPr/>
        </p:nvCxnSpPr>
        <p:spPr>
          <a:xfrm>
            <a:off x="8275637" y="1363662"/>
            <a:ext cx="0" cy="51664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1101251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Threat Modeling Tool</a:t>
            </a:r>
          </a:p>
        </p:txBody>
      </p:sp>
      <p:pic>
        <p:nvPicPr>
          <p:cNvPr id="4" name="Picture 3"/>
          <p:cNvPicPr>
            <a:picLocks noChangeAspect="1"/>
          </p:cNvPicPr>
          <p:nvPr/>
        </p:nvPicPr>
        <p:blipFill>
          <a:blip r:embed="rId3"/>
          <a:stretch>
            <a:fillRect/>
          </a:stretch>
        </p:blipFill>
        <p:spPr>
          <a:xfrm>
            <a:off x="198437" y="686651"/>
            <a:ext cx="9144000" cy="60579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1189037" y="2125662"/>
            <a:ext cx="9433560" cy="312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4846637" y="697298"/>
            <a:ext cx="7116720" cy="6092261"/>
          </a:xfrm>
          <a:prstGeom prst="snip2DiagRect">
            <a:avLst>
              <a:gd name="adj1" fmla="val 5000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693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The Microsoft Attack Surface Analyzer</a:t>
            </a:r>
          </a:p>
        </p:txBody>
      </p:sp>
      <p:pic>
        <p:nvPicPr>
          <p:cNvPr id="3" name="Picture 2"/>
          <p:cNvPicPr>
            <a:picLocks noChangeAspect="1"/>
          </p:cNvPicPr>
          <p:nvPr/>
        </p:nvPicPr>
        <p:blipFill>
          <a:blip r:embed="rId3"/>
          <a:stretch>
            <a:fillRect/>
          </a:stretch>
        </p:blipFill>
        <p:spPr>
          <a:xfrm>
            <a:off x="122237" y="754062"/>
            <a:ext cx="5638800" cy="6108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8154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 </a:t>
            </a:r>
            <a:r>
              <a:rPr lang="en-US" sz="3200" kern="0" dirty="0">
                <a:solidFill>
                  <a:srgbClr val="FFFF00"/>
                </a:solidFill>
                <a:latin typeface="Segoe UI"/>
                <a:ea typeface="Segoe UI" pitchFamily="34" charset="0"/>
                <a:cs typeface="Segoe UI" pitchFamily="34" charset="0"/>
              </a:rPr>
              <a:t>The Microsoft Threat Analyzer</a:t>
            </a: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18640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1744662"/>
          </a:xfrm>
          <a:prstGeom prst="rect">
            <a:avLst/>
          </a:prstGeom>
        </p:spPr>
        <p:txBody>
          <a:bodyPr vert="horz" wrap="square" lIns="146304" tIns="91440" rIns="146304" bIns="91440" rtlCol="0" anchor="t">
            <a:noAutofit/>
          </a:bodyPr>
          <a:lstStyle>
            <a:lvl1pPr>
              <a:lnSpc>
                <a:spcPct val="90000"/>
              </a:lnSpc>
              <a:spcBef>
                <a:spcPct val="0"/>
              </a:spcBef>
              <a:buNone/>
              <a:defRPr lang="en-US" sz="4800" spc="-102" baseline="0" dirty="0">
                <a:ln w="3175">
                  <a:noFill/>
                </a:ln>
                <a:latin typeface="+mj-lt"/>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The Data Science/DevOps Difference</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rPr>
              <a:t>Y </a:t>
            </a:r>
            <a:r>
              <a:rPr kumimoji="0" lang="en-US" sz="4000" b="0" i="0" u="none" strike="noStrike" kern="1200" cap="none" spc="-102" normalizeH="0" baseline="0" noProof="0" dirty="0" err="1">
                <a:ln w="3175">
                  <a:noFill/>
                </a:ln>
                <a:solidFill>
                  <a:schemeClr val="bg2">
                    <a:lumMod val="75000"/>
                    <a:lumOff val="25000"/>
                  </a:schemeClr>
                </a:solidFill>
                <a:effectLst/>
                <a:uLnTx/>
                <a:uFillTx/>
                <a:latin typeface="Segoe UI Light"/>
                <a:ea typeface="+mn-ea"/>
                <a:cs typeface="Segoe UI" pitchFamily="34" charset="0"/>
              </a:rPr>
              <a:t>Mucho</a:t>
            </a:r>
            <a:r>
              <a:rPr kumimoji="0" lang="en-US" sz="4000" b="0" i="0" u="none" strike="noStrike" kern="1200" cap="none" spc="-102" normalizeH="0" noProof="0" dirty="0">
                <a:ln w="3175">
                  <a:noFill/>
                </a:ln>
                <a:solidFill>
                  <a:schemeClr val="bg2">
                    <a:lumMod val="75000"/>
                    <a:lumOff val="25000"/>
                  </a:schemeClr>
                </a:solidFill>
                <a:effectLst/>
                <a:uLnTx/>
                <a:uFillTx/>
                <a:latin typeface="Segoe UI Light"/>
                <a:ea typeface="+mn-ea"/>
                <a:cs typeface="Segoe UI" pitchFamily="34" charset="0"/>
              </a:rPr>
              <a:t> Mas</a:t>
            </a:r>
            <a:endParaRPr kumimoji="0" lang="en-US" sz="4000" b="0" i="0" u="none" strike="noStrike" kern="1200" cap="none" spc="-102" normalizeH="0" baseline="0" noProof="0" dirty="0">
              <a:ln w="3175">
                <a:noFill/>
              </a:ln>
              <a:solidFill>
                <a:schemeClr val="bg2">
                  <a:lumMod val="75000"/>
                  <a:lumOff val="25000"/>
                </a:schemeClr>
              </a:solidFill>
              <a:effectLst/>
              <a:uLnTx/>
              <a:uFillTx/>
              <a:latin typeface="Segoe UI Light"/>
              <a:ea typeface="+mn-ea"/>
              <a:cs typeface="Segoe UI" pitchFamily="34" charset="0"/>
            </a:endParaRPr>
          </a:p>
        </p:txBody>
      </p:sp>
      <p:sp>
        <p:nvSpPr>
          <p:cNvPr id="8" name="Rectangle 7"/>
          <p:cNvSpPr/>
          <p:nvPr/>
        </p:nvSpPr>
        <p:spPr>
          <a:xfrm rot="16200000">
            <a:off x="5359853" y="4076175"/>
            <a:ext cx="5429494" cy="461665"/>
          </a:xfrm>
          <a:prstGeom prst="rect">
            <a:avLst/>
          </a:prstGeom>
          <a:ln>
            <a:noFill/>
          </a:ln>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472C4"/>
                </a:solidFill>
                <a:effectLst/>
                <a:uLnTx/>
                <a:uFillTx/>
                <a:latin typeface="Segoe UI Semilight"/>
                <a:ea typeface="+mn-ea"/>
                <a:cs typeface="+mn-cs"/>
              </a:rPr>
              <a:t>All</a:t>
            </a:r>
          </a:p>
        </p:txBody>
      </p:sp>
      <p:sp>
        <p:nvSpPr>
          <p:cNvPr id="9" name="Rectangle 8"/>
          <p:cNvSpPr/>
          <p:nvPr/>
        </p:nvSpPr>
        <p:spPr>
          <a:xfrm>
            <a:off x="8305433" y="1592260"/>
            <a:ext cx="3962400" cy="1569660"/>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Monitoring</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4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Continuous</a:t>
            </a:r>
            <a:r>
              <a:rPr kumimoji="0" lang="en-US" sz="2400" b="0" i="0" u="none" strike="noStrike" kern="1200" cap="none" spc="0" normalizeH="0" noProof="0" dirty="0">
                <a:ln>
                  <a:noFill/>
                </a:ln>
                <a:solidFill>
                  <a:srgbClr val="353535"/>
                </a:solidFill>
                <a:effectLst/>
                <a:uLnTx/>
                <a:uFillTx/>
                <a:latin typeface="Segoe UI Semilight"/>
                <a:ea typeface="+mn-ea"/>
                <a:cs typeface="+mn-cs"/>
              </a:rPr>
              <a:t> Integration, Testing, Development</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0" name="Straight Connector 9"/>
          <p:cNvCxnSpPr/>
          <p:nvPr/>
        </p:nvCxnSpPr>
        <p:spPr>
          <a:xfrm>
            <a:off x="8275637" y="1744662"/>
            <a:ext cx="0" cy="4785480"/>
          </a:xfrm>
          <a:prstGeom prst="line">
            <a:avLst/>
          </a:prstGeom>
        </p:spPr>
        <p:style>
          <a:lnRef idx="1">
            <a:schemeClr val="accent6"/>
          </a:lnRef>
          <a:fillRef idx="0">
            <a:schemeClr val="accent6"/>
          </a:fillRef>
          <a:effectRef idx="0">
            <a:schemeClr val="accent6"/>
          </a:effectRef>
          <a:fontRef idx="minor">
            <a:schemeClr val="tx1"/>
          </a:fontRef>
        </p:style>
      </p:cxnSp>
      <p:grpSp>
        <p:nvGrpSpPr>
          <p:cNvPr id="6" name="Group 5"/>
          <p:cNvGrpSpPr/>
          <p:nvPr/>
        </p:nvGrpSpPr>
        <p:grpSpPr>
          <a:xfrm>
            <a:off x="274637" y="4564062"/>
            <a:ext cx="2667000" cy="2057400"/>
            <a:chOff x="3604781" y="3473038"/>
            <a:chExt cx="956482" cy="695506"/>
          </a:xfrm>
        </p:grpSpPr>
        <p:grpSp>
          <p:nvGrpSpPr>
            <p:cNvPr id="7" name="Group 10"/>
            <p:cNvGrpSpPr/>
            <p:nvPr/>
          </p:nvGrpSpPr>
          <p:grpSpPr>
            <a:xfrm>
              <a:off x="3768997" y="3473038"/>
              <a:ext cx="792266" cy="695506"/>
              <a:chOff x="9615056" y="3095550"/>
              <a:chExt cx="1943915" cy="1696670"/>
            </a:xfrm>
          </p:grpSpPr>
          <p:sp>
            <p:nvSpPr>
              <p:cNvPr id="17" name="Freeform 10"/>
              <p:cNvSpPr>
                <a:spLocks noEditPoints="1"/>
              </p:cNvSpPr>
              <p:nvPr/>
            </p:nvSpPr>
            <p:spPr bwMode="auto">
              <a:xfrm>
                <a:off x="10979139" y="3393823"/>
                <a:ext cx="345842" cy="691684"/>
              </a:xfrm>
              <a:custGeom>
                <a:avLst/>
                <a:gdLst>
                  <a:gd name="T0" fmla="*/ 111 w 114"/>
                  <a:gd name="T1" fmla="*/ 0 h 228"/>
                  <a:gd name="T2" fmla="*/ 3 w 114"/>
                  <a:gd name="T3" fmla="*/ 0 h 228"/>
                  <a:gd name="T4" fmla="*/ 0 w 114"/>
                  <a:gd name="T5" fmla="*/ 3 h 228"/>
                  <a:gd name="T6" fmla="*/ 0 w 114"/>
                  <a:gd name="T7" fmla="*/ 48 h 228"/>
                  <a:gd name="T8" fmla="*/ 0 w 114"/>
                  <a:gd name="T9" fmla="*/ 51 h 228"/>
                  <a:gd name="T10" fmla="*/ 0 w 114"/>
                  <a:gd name="T11" fmla="*/ 225 h 228"/>
                  <a:gd name="T12" fmla="*/ 3 w 114"/>
                  <a:gd name="T13" fmla="*/ 228 h 228"/>
                  <a:gd name="T14" fmla="*/ 111 w 114"/>
                  <a:gd name="T15" fmla="*/ 228 h 228"/>
                  <a:gd name="T16" fmla="*/ 114 w 114"/>
                  <a:gd name="T17" fmla="*/ 225 h 228"/>
                  <a:gd name="T18" fmla="*/ 114 w 114"/>
                  <a:gd name="T19" fmla="*/ 51 h 228"/>
                  <a:gd name="T20" fmla="*/ 114 w 114"/>
                  <a:gd name="T21" fmla="*/ 48 h 228"/>
                  <a:gd name="T22" fmla="*/ 114 w 114"/>
                  <a:gd name="T23" fmla="*/ 3 h 228"/>
                  <a:gd name="T24" fmla="*/ 111 w 114"/>
                  <a:gd name="T25" fmla="*/ 0 h 228"/>
                  <a:gd name="T26" fmla="*/ 14 w 114"/>
                  <a:gd name="T27" fmla="*/ 35 h 228"/>
                  <a:gd name="T28" fmla="*/ 14 w 114"/>
                  <a:gd name="T29" fmla="*/ 24 h 228"/>
                  <a:gd name="T30" fmla="*/ 17 w 114"/>
                  <a:gd name="T31" fmla="*/ 21 h 228"/>
                  <a:gd name="T32" fmla="*/ 97 w 114"/>
                  <a:gd name="T33" fmla="*/ 21 h 228"/>
                  <a:gd name="T34" fmla="*/ 100 w 114"/>
                  <a:gd name="T35" fmla="*/ 24 h 228"/>
                  <a:gd name="T36" fmla="*/ 100 w 114"/>
                  <a:gd name="T37" fmla="*/ 35 h 228"/>
                  <a:gd name="T38" fmla="*/ 97 w 114"/>
                  <a:gd name="T39" fmla="*/ 38 h 228"/>
                  <a:gd name="T40" fmla="*/ 17 w 114"/>
                  <a:gd name="T41" fmla="*/ 38 h 228"/>
                  <a:gd name="T42" fmla="*/ 14 w 114"/>
                  <a:gd name="T43" fmla="*/ 35 h 228"/>
                  <a:gd name="T44" fmla="*/ 91 w 114"/>
                  <a:gd name="T45" fmla="*/ 108 h 228"/>
                  <a:gd name="T46" fmla="*/ 83 w 114"/>
                  <a:gd name="T47" fmla="*/ 100 h 228"/>
                  <a:gd name="T48" fmla="*/ 91 w 114"/>
                  <a:gd name="T49" fmla="*/ 92 h 228"/>
                  <a:gd name="T50" fmla="*/ 99 w 114"/>
                  <a:gd name="T51" fmla="*/ 100 h 228"/>
                  <a:gd name="T52" fmla="*/ 91 w 114"/>
                  <a:gd name="T53" fmla="*/ 108 h 228"/>
                  <a:gd name="T54" fmla="*/ 91 w 114"/>
                  <a:gd name="T55" fmla="*/ 82 h 228"/>
                  <a:gd name="T56" fmla="*/ 80 w 114"/>
                  <a:gd name="T57" fmla="*/ 72 h 228"/>
                  <a:gd name="T58" fmla="*/ 91 w 114"/>
                  <a:gd name="T59" fmla="*/ 62 h 228"/>
                  <a:gd name="T60" fmla="*/ 101 w 114"/>
                  <a:gd name="T61" fmla="*/ 72 h 228"/>
                  <a:gd name="T62" fmla="*/ 91 w 114"/>
                  <a:gd name="T63" fmla="*/ 8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228">
                    <a:moveTo>
                      <a:pt x="111" y="0"/>
                    </a:moveTo>
                    <a:cubicBezTo>
                      <a:pt x="3" y="0"/>
                      <a:pt x="3" y="0"/>
                      <a:pt x="3" y="0"/>
                    </a:cubicBezTo>
                    <a:cubicBezTo>
                      <a:pt x="2" y="0"/>
                      <a:pt x="0" y="1"/>
                      <a:pt x="0" y="3"/>
                    </a:cubicBezTo>
                    <a:cubicBezTo>
                      <a:pt x="0" y="48"/>
                      <a:pt x="0" y="48"/>
                      <a:pt x="0" y="48"/>
                    </a:cubicBezTo>
                    <a:cubicBezTo>
                      <a:pt x="0" y="51"/>
                      <a:pt x="0" y="51"/>
                      <a:pt x="0" y="51"/>
                    </a:cubicBezTo>
                    <a:cubicBezTo>
                      <a:pt x="0" y="225"/>
                      <a:pt x="0" y="225"/>
                      <a:pt x="0" y="225"/>
                    </a:cubicBezTo>
                    <a:cubicBezTo>
                      <a:pt x="0" y="227"/>
                      <a:pt x="2" y="228"/>
                      <a:pt x="3" y="228"/>
                    </a:cubicBezTo>
                    <a:cubicBezTo>
                      <a:pt x="111" y="228"/>
                      <a:pt x="111" y="228"/>
                      <a:pt x="111" y="228"/>
                    </a:cubicBezTo>
                    <a:cubicBezTo>
                      <a:pt x="112" y="228"/>
                      <a:pt x="114" y="227"/>
                      <a:pt x="114" y="225"/>
                    </a:cubicBezTo>
                    <a:cubicBezTo>
                      <a:pt x="114" y="51"/>
                      <a:pt x="114" y="51"/>
                      <a:pt x="114" y="51"/>
                    </a:cubicBezTo>
                    <a:cubicBezTo>
                      <a:pt x="114" y="48"/>
                      <a:pt x="114" y="48"/>
                      <a:pt x="114" y="48"/>
                    </a:cubicBezTo>
                    <a:cubicBezTo>
                      <a:pt x="114" y="3"/>
                      <a:pt x="114" y="3"/>
                      <a:pt x="114" y="3"/>
                    </a:cubicBezTo>
                    <a:cubicBezTo>
                      <a:pt x="114" y="1"/>
                      <a:pt x="112" y="0"/>
                      <a:pt x="111" y="0"/>
                    </a:cubicBezTo>
                    <a:close/>
                    <a:moveTo>
                      <a:pt x="14" y="35"/>
                    </a:moveTo>
                    <a:cubicBezTo>
                      <a:pt x="14" y="24"/>
                      <a:pt x="14" y="24"/>
                      <a:pt x="14" y="24"/>
                    </a:cubicBezTo>
                    <a:cubicBezTo>
                      <a:pt x="14" y="23"/>
                      <a:pt x="15" y="21"/>
                      <a:pt x="17" y="21"/>
                    </a:cubicBezTo>
                    <a:cubicBezTo>
                      <a:pt x="97" y="21"/>
                      <a:pt x="97" y="21"/>
                      <a:pt x="97" y="21"/>
                    </a:cubicBezTo>
                    <a:cubicBezTo>
                      <a:pt x="99" y="21"/>
                      <a:pt x="100" y="23"/>
                      <a:pt x="100" y="24"/>
                    </a:cubicBezTo>
                    <a:cubicBezTo>
                      <a:pt x="100" y="35"/>
                      <a:pt x="100" y="35"/>
                      <a:pt x="100" y="35"/>
                    </a:cubicBezTo>
                    <a:cubicBezTo>
                      <a:pt x="100" y="37"/>
                      <a:pt x="99" y="38"/>
                      <a:pt x="97" y="38"/>
                    </a:cubicBezTo>
                    <a:cubicBezTo>
                      <a:pt x="17" y="38"/>
                      <a:pt x="17" y="38"/>
                      <a:pt x="17" y="38"/>
                    </a:cubicBezTo>
                    <a:cubicBezTo>
                      <a:pt x="15" y="38"/>
                      <a:pt x="14" y="37"/>
                      <a:pt x="14" y="35"/>
                    </a:cubicBezTo>
                    <a:close/>
                    <a:moveTo>
                      <a:pt x="91" y="108"/>
                    </a:moveTo>
                    <a:cubicBezTo>
                      <a:pt x="86" y="108"/>
                      <a:pt x="83" y="104"/>
                      <a:pt x="83" y="100"/>
                    </a:cubicBezTo>
                    <a:cubicBezTo>
                      <a:pt x="83" y="96"/>
                      <a:pt x="86" y="92"/>
                      <a:pt x="91" y="92"/>
                    </a:cubicBezTo>
                    <a:cubicBezTo>
                      <a:pt x="95" y="92"/>
                      <a:pt x="99" y="96"/>
                      <a:pt x="99" y="100"/>
                    </a:cubicBezTo>
                    <a:cubicBezTo>
                      <a:pt x="99" y="104"/>
                      <a:pt x="95" y="108"/>
                      <a:pt x="91" y="108"/>
                    </a:cubicBezTo>
                    <a:close/>
                    <a:moveTo>
                      <a:pt x="91" y="82"/>
                    </a:moveTo>
                    <a:cubicBezTo>
                      <a:pt x="85" y="82"/>
                      <a:pt x="80" y="78"/>
                      <a:pt x="80" y="72"/>
                    </a:cubicBezTo>
                    <a:cubicBezTo>
                      <a:pt x="80" y="66"/>
                      <a:pt x="85" y="62"/>
                      <a:pt x="91" y="62"/>
                    </a:cubicBezTo>
                    <a:cubicBezTo>
                      <a:pt x="97" y="62"/>
                      <a:pt x="101" y="66"/>
                      <a:pt x="101" y="72"/>
                    </a:cubicBezTo>
                    <a:cubicBezTo>
                      <a:pt x="101" y="78"/>
                      <a:pt x="97" y="82"/>
                      <a:pt x="91" y="82"/>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8" name="Freeform 11"/>
              <p:cNvSpPr>
                <a:spLocks noEditPoints="1"/>
              </p:cNvSpPr>
              <p:nvPr/>
            </p:nvSpPr>
            <p:spPr bwMode="auto">
              <a:xfrm>
                <a:off x="9615056" y="3095550"/>
                <a:ext cx="1290801" cy="989957"/>
              </a:xfrm>
              <a:custGeom>
                <a:avLst/>
                <a:gdLst>
                  <a:gd name="T0" fmla="*/ 411 w 425"/>
                  <a:gd name="T1" fmla="*/ 0 h 326"/>
                  <a:gd name="T2" fmla="*/ 14 w 425"/>
                  <a:gd name="T3" fmla="*/ 0 h 326"/>
                  <a:gd name="T4" fmla="*/ 0 w 425"/>
                  <a:gd name="T5" fmla="*/ 12 h 326"/>
                  <a:gd name="T6" fmla="*/ 0 w 425"/>
                  <a:gd name="T7" fmla="*/ 271 h 326"/>
                  <a:gd name="T8" fmla="*/ 14 w 425"/>
                  <a:gd name="T9" fmla="*/ 283 h 326"/>
                  <a:gd name="T10" fmla="*/ 145 w 425"/>
                  <a:gd name="T11" fmla="*/ 283 h 326"/>
                  <a:gd name="T12" fmla="*/ 145 w 425"/>
                  <a:gd name="T13" fmla="*/ 301 h 326"/>
                  <a:gd name="T14" fmla="*/ 116 w 425"/>
                  <a:gd name="T15" fmla="*/ 326 h 326"/>
                  <a:gd name="T16" fmla="*/ 316 w 425"/>
                  <a:gd name="T17" fmla="*/ 326 h 326"/>
                  <a:gd name="T18" fmla="*/ 288 w 425"/>
                  <a:gd name="T19" fmla="*/ 301 h 326"/>
                  <a:gd name="T20" fmla="*/ 288 w 425"/>
                  <a:gd name="T21" fmla="*/ 283 h 326"/>
                  <a:gd name="T22" fmla="*/ 411 w 425"/>
                  <a:gd name="T23" fmla="*/ 283 h 326"/>
                  <a:gd name="T24" fmla="*/ 425 w 425"/>
                  <a:gd name="T25" fmla="*/ 271 h 326"/>
                  <a:gd name="T26" fmla="*/ 425 w 425"/>
                  <a:gd name="T27" fmla="*/ 12 h 326"/>
                  <a:gd name="T28" fmla="*/ 411 w 425"/>
                  <a:gd name="T29" fmla="*/ 0 h 326"/>
                  <a:gd name="T30" fmla="*/ 400 w 425"/>
                  <a:gd name="T31" fmla="*/ 251 h 326"/>
                  <a:gd name="T32" fmla="*/ 389 w 425"/>
                  <a:gd name="T33" fmla="*/ 262 h 326"/>
                  <a:gd name="T34" fmla="*/ 36 w 425"/>
                  <a:gd name="T35" fmla="*/ 262 h 326"/>
                  <a:gd name="T36" fmla="*/ 25 w 425"/>
                  <a:gd name="T37" fmla="*/ 251 h 326"/>
                  <a:gd name="T38" fmla="*/ 25 w 425"/>
                  <a:gd name="T39" fmla="*/ 32 h 326"/>
                  <a:gd name="T40" fmla="*/ 36 w 425"/>
                  <a:gd name="T41" fmla="*/ 21 h 326"/>
                  <a:gd name="T42" fmla="*/ 389 w 425"/>
                  <a:gd name="T43" fmla="*/ 21 h 326"/>
                  <a:gd name="T44" fmla="*/ 400 w 425"/>
                  <a:gd name="T45" fmla="*/ 32 h 326"/>
                  <a:gd name="T46" fmla="*/ 400 w 425"/>
                  <a:gd name="T47" fmla="*/ 251 h 326"/>
                  <a:gd name="T48" fmla="*/ 400 w 425"/>
                  <a:gd name="T49" fmla="*/ 25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5" h="326">
                    <a:moveTo>
                      <a:pt x="411" y="0"/>
                    </a:moveTo>
                    <a:cubicBezTo>
                      <a:pt x="14" y="0"/>
                      <a:pt x="14" y="0"/>
                      <a:pt x="14" y="0"/>
                    </a:cubicBezTo>
                    <a:cubicBezTo>
                      <a:pt x="7" y="0"/>
                      <a:pt x="0" y="6"/>
                      <a:pt x="0" y="12"/>
                    </a:cubicBezTo>
                    <a:cubicBezTo>
                      <a:pt x="0" y="271"/>
                      <a:pt x="0" y="271"/>
                      <a:pt x="0" y="271"/>
                    </a:cubicBezTo>
                    <a:cubicBezTo>
                      <a:pt x="0" y="277"/>
                      <a:pt x="7" y="283"/>
                      <a:pt x="14" y="283"/>
                    </a:cubicBezTo>
                    <a:cubicBezTo>
                      <a:pt x="145" y="283"/>
                      <a:pt x="145" y="283"/>
                      <a:pt x="145" y="283"/>
                    </a:cubicBezTo>
                    <a:cubicBezTo>
                      <a:pt x="145" y="301"/>
                      <a:pt x="145" y="301"/>
                      <a:pt x="145" y="301"/>
                    </a:cubicBezTo>
                    <a:cubicBezTo>
                      <a:pt x="116" y="326"/>
                      <a:pt x="116" y="326"/>
                      <a:pt x="116" y="326"/>
                    </a:cubicBezTo>
                    <a:cubicBezTo>
                      <a:pt x="316" y="326"/>
                      <a:pt x="316" y="326"/>
                      <a:pt x="316" y="326"/>
                    </a:cubicBezTo>
                    <a:cubicBezTo>
                      <a:pt x="288" y="301"/>
                      <a:pt x="288" y="301"/>
                      <a:pt x="288" y="301"/>
                    </a:cubicBezTo>
                    <a:cubicBezTo>
                      <a:pt x="288" y="283"/>
                      <a:pt x="288" y="283"/>
                      <a:pt x="288" y="283"/>
                    </a:cubicBezTo>
                    <a:cubicBezTo>
                      <a:pt x="411" y="283"/>
                      <a:pt x="411" y="283"/>
                      <a:pt x="411" y="283"/>
                    </a:cubicBezTo>
                    <a:cubicBezTo>
                      <a:pt x="419" y="283"/>
                      <a:pt x="425" y="277"/>
                      <a:pt x="425" y="271"/>
                    </a:cubicBezTo>
                    <a:cubicBezTo>
                      <a:pt x="425" y="12"/>
                      <a:pt x="425" y="12"/>
                      <a:pt x="425" y="12"/>
                    </a:cubicBezTo>
                    <a:cubicBezTo>
                      <a:pt x="425" y="6"/>
                      <a:pt x="419" y="0"/>
                      <a:pt x="411" y="0"/>
                    </a:cubicBezTo>
                    <a:close/>
                    <a:moveTo>
                      <a:pt x="400" y="251"/>
                    </a:moveTo>
                    <a:cubicBezTo>
                      <a:pt x="400" y="257"/>
                      <a:pt x="395" y="262"/>
                      <a:pt x="389" y="262"/>
                    </a:cubicBezTo>
                    <a:cubicBezTo>
                      <a:pt x="36" y="262"/>
                      <a:pt x="36" y="262"/>
                      <a:pt x="36" y="262"/>
                    </a:cubicBezTo>
                    <a:cubicBezTo>
                      <a:pt x="30" y="262"/>
                      <a:pt x="25" y="257"/>
                      <a:pt x="25" y="251"/>
                    </a:cubicBezTo>
                    <a:cubicBezTo>
                      <a:pt x="25" y="32"/>
                      <a:pt x="25" y="32"/>
                      <a:pt x="25" y="32"/>
                    </a:cubicBezTo>
                    <a:cubicBezTo>
                      <a:pt x="25" y="26"/>
                      <a:pt x="30" y="21"/>
                      <a:pt x="36" y="21"/>
                    </a:cubicBezTo>
                    <a:cubicBezTo>
                      <a:pt x="389" y="21"/>
                      <a:pt x="389" y="21"/>
                      <a:pt x="389" y="21"/>
                    </a:cubicBezTo>
                    <a:cubicBezTo>
                      <a:pt x="395" y="21"/>
                      <a:pt x="400" y="26"/>
                      <a:pt x="400" y="32"/>
                    </a:cubicBezTo>
                    <a:cubicBezTo>
                      <a:pt x="400" y="251"/>
                      <a:pt x="400" y="251"/>
                      <a:pt x="400" y="251"/>
                    </a:cubicBezTo>
                    <a:cubicBezTo>
                      <a:pt x="400" y="251"/>
                      <a:pt x="400" y="251"/>
                      <a:pt x="400" y="251"/>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19" name="Freeform 16"/>
              <p:cNvSpPr>
                <a:spLocks/>
              </p:cNvSpPr>
              <p:nvPr/>
            </p:nvSpPr>
            <p:spPr bwMode="auto">
              <a:xfrm>
                <a:off x="10058608" y="3946656"/>
                <a:ext cx="1500363" cy="557976"/>
              </a:xfrm>
              <a:custGeom>
                <a:avLst/>
                <a:gdLst>
                  <a:gd name="T0" fmla="*/ 66 w 494"/>
                  <a:gd name="T1" fmla="*/ 184 h 184"/>
                  <a:gd name="T2" fmla="*/ 12 w 494"/>
                  <a:gd name="T3" fmla="*/ 129 h 184"/>
                  <a:gd name="T4" fmla="*/ 0 w 494"/>
                  <a:gd name="T5" fmla="*/ 101 h 184"/>
                  <a:gd name="T6" fmla="*/ 12 w 494"/>
                  <a:gd name="T7" fmla="*/ 72 h 184"/>
                  <a:gd name="T8" fmla="*/ 39 w 494"/>
                  <a:gd name="T9" fmla="*/ 60 h 184"/>
                  <a:gd name="T10" fmla="*/ 456 w 494"/>
                  <a:gd name="T11" fmla="*/ 60 h 184"/>
                  <a:gd name="T12" fmla="*/ 478 w 494"/>
                  <a:gd name="T13" fmla="*/ 38 h 184"/>
                  <a:gd name="T14" fmla="*/ 456 w 494"/>
                  <a:gd name="T15" fmla="*/ 16 h 184"/>
                  <a:gd name="T16" fmla="*/ 417 w 494"/>
                  <a:gd name="T17" fmla="*/ 16 h 184"/>
                  <a:gd name="T18" fmla="*/ 417 w 494"/>
                  <a:gd name="T19" fmla="*/ 0 h 184"/>
                  <a:gd name="T20" fmla="*/ 456 w 494"/>
                  <a:gd name="T21" fmla="*/ 0 h 184"/>
                  <a:gd name="T22" fmla="*/ 494 w 494"/>
                  <a:gd name="T23" fmla="*/ 38 h 184"/>
                  <a:gd name="T24" fmla="*/ 456 w 494"/>
                  <a:gd name="T25" fmla="*/ 76 h 184"/>
                  <a:gd name="T26" fmla="*/ 39 w 494"/>
                  <a:gd name="T27" fmla="*/ 76 h 184"/>
                  <a:gd name="T28" fmla="*/ 23 w 494"/>
                  <a:gd name="T29" fmla="*/ 84 h 184"/>
                  <a:gd name="T30" fmla="*/ 16 w 494"/>
                  <a:gd name="T31" fmla="*/ 101 h 184"/>
                  <a:gd name="T32" fmla="*/ 22 w 494"/>
                  <a:gd name="T33" fmla="*/ 117 h 184"/>
                  <a:gd name="T34" fmla="*/ 23 w 494"/>
                  <a:gd name="T35" fmla="*/ 118 h 184"/>
                  <a:gd name="T36" fmla="*/ 77 w 494"/>
                  <a:gd name="T37" fmla="*/ 172 h 184"/>
                  <a:gd name="T38" fmla="*/ 66 w 49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4" h="184">
                    <a:moveTo>
                      <a:pt x="66" y="184"/>
                    </a:moveTo>
                    <a:cubicBezTo>
                      <a:pt x="12" y="129"/>
                      <a:pt x="12" y="129"/>
                      <a:pt x="12" y="129"/>
                    </a:cubicBezTo>
                    <a:cubicBezTo>
                      <a:pt x="4" y="122"/>
                      <a:pt x="0" y="112"/>
                      <a:pt x="0" y="101"/>
                    </a:cubicBezTo>
                    <a:cubicBezTo>
                      <a:pt x="0" y="90"/>
                      <a:pt x="4" y="80"/>
                      <a:pt x="12" y="72"/>
                    </a:cubicBezTo>
                    <a:cubicBezTo>
                      <a:pt x="19" y="65"/>
                      <a:pt x="29" y="61"/>
                      <a:pt x="39" y="60"/>
                    </a:cubicBezTo>
                    <a:cubicBezTo>
                      <a:pt x="456" y="60"/>
                      <a:pt x="456" y="60"/>
                      <a:pt x="456" y="60"/>
                    </a:cubicBezTo>
                    <a:cubicBezTo>
                      <a:pt x="468" y="60"/>
                      <a:pt x="478" y="51"/>
                      <a:pt x="478" y="38"/>
                    </a:cubicBezTo>
                    <a:cubicBezTo>
                      <a:pt x="478" y="26"/>
                      <a:pt x="468" y="16"/>
                      <a:pt x="456" y="16"/>
                    </a:cubicBezTo>
                    <a:cubicBezTo>
                      <a:pt x="417" y="16"/>
                      <a:pt x="417" y="16"/>
                      <a:pt x="417" y="16"/>
                    </a:cubicBezTo>
                    <a:cubicBezTo>
                      <a:pt x="417" y="0"/>
                      <a:pt x="417" y="0"/>
                      <a:pt x="417" y="0"/>
                    </a:cubicBezTo>
                    <a:cubicBezTo>
                      <a:pt x="456" y="0"/>
                      <a:pt x="456" y="0"/>
                      <a:pt x="456" y="0"/>
                    </a:cubicBezTo>
                    <a:cubicBezTo>
                      <a:pt x="477" y="0"/>
                      <a:pt x="494" y="18"/>
                      <a:pt x="494" y="38"/>
                    </a:cubicBezTo>
                    <a:cubicBezTo>
                      <a:pt x="494" y="59"/>
                      <a:pt x="477" y="76"/>
                      <a:pt x="456" y="76"/>
                    </a:cubicBezTo>
                    <a:cubicBezTo>
                      <a:pt x="39" y="76"/>
                      <a:pt x="39" y="76"/>
                      <a:pt x="39" y="76"/>
                    </a:cubicBezTo>
                    <a:cubicBezTo>
                      <a:pt x="33" y="77"/>
                      <a:pt x="27" y="79"/>
                      <a:pt x="23" y="84"/>
                    </a:cubicBezTo>
                    <a:cubicBezTo>
                      <a:pt x="18" y="88"/>
                      <a:pt x="16" y="94"/>
                      <a:pt x="16" y="101"/>
                    </a:cubicBezTo>
                    <a:cubicBezTo>
                      <a:pt x="16" y="107"/>
                      <a:pt x="18" y="113"/>
                      <a:pt x="22" y="117"/>
                    </a:cubicBezTo>
                    <a:cubicBezTo>
                      <a:pt x="23" y="118"/>
                      <a:pt x="23" y="118"/>
                      <a:pt x="23" y="118"/>
                    </a:cubicBezTo>
                    <a:cubicBezTo>
                      <a:pt x="77" y="172"/>
                      <a:pt x="77" y="172"/>
                      <a:pt x="77" y="172"/>
                    </a:cubicBezTo>
                    <a:lnTo>
                      <a:pt x="66" y="184"/>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0" name="Freeform 17"/>
              <p:cNvSpPr>
                <a:spLocks/>
              </p:cNvSpPr>
              <p:nvPr/>
            </p:nvSpPr>
            <p:spPr bwMode="auto">
              <a:xfrm>
                <a:off x="10319597" y="3442678"/>
                <a:ext cx="298273" cy="296987"/>
              </a:xfrm>
              <a:custGeom>
                <a:avLst/>
                <a:gdLst>
                  <a:gd name="T0" fmla="*/ 232 w 232"/>
                  <a:gd name="T1" fmla="*/ 186 h 231"/>
                  <a:gd name="T2" fmla="*/ 161 w 232"/>
                  <a:gd name="T3" fmla="*/ 115 h 231"/>
                  <a:gd name="T4" fmla="*/ 208 w 232"/>
                  <a:gd name="T5" fmla="*/ 68 h 231"/>
                  <a:gd name="T6" fmla="*/ 0 w 232"/>
                  <a:gd name="T7" fmla="*/ 0 h 231"/>
                  <a:gd name="T8" fmla="*/ 69 w 232"/>
                  <a:gd name="T9" fmla="*/ 207 h 231"/>
                  <a:gd name="T10" fmla="*/ 116 w 232"/>
                  <a:gd name="T11" fmla="*/ 163 h 231"/>
                  <a:gd name="T12" fmla="*/ 184 w 232"/>
                  <a:gd name="T13" fmla="*/ 231 h 231"/>
                  <a:gd name="T14" fmla="*/ 232 w 232"/>
                  <a:gd name="T15" fmla="*/ 186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231">
                    <a:moveTo>
                      <a:pt x="232" y="186"/>
                    </a:moveTo>
                    <a:lnTo>
                      <a:pt x="161" y="115"/>
                    </a:lnTo>
                    <a:lnTo>
                      <a:pt x="208" y="68"/>
                    </a:lnTo>
                    <a:lnTo>
                      <a:pt x="0" y="0"/>
                    </a:lnTo>
                    <a:lnTo>
                      <a:pt x="69" y="207"/>
                    </a:lnTo>
                    <a:lnTo>
                      <a:pt x="116" y="163"/>
                    </a:lnTo>
                    <a:lnTo>
                      <a:pt x="184" y="231"/>
                    </a:lnTo>
                    <a:lnTo>
                      <a:pt x="232" y="186"/>
                    </a:ln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nvGrpSpPr>
              <p:cNvPr id="21" name="Group 321"/>
              <p:cNvGrpSpPr/>
              <p:nvPr/>
            </p:nvGrpSpPr>
            <p:grpSpPr>
              <a:xfrm>
                <a:off x="10013263" y="4210762"/>
                <a:ext cx="580001" cy="581458"/>
                <a:chOff x="10165318" y="4377352"/>
                <a:chExt cx="1023384" cy="1025954"/>
              </a:xfrm>
            </p:grpSpPr>
            <p:sp>
              <p:nvSpPr>
                <p:cNvPr id="22" name="Freeform 6"/>
                <p:cNvSpPr>
                  <a:spLocks/>
                </p:cNvSpPr>
                <p:nvPr/>
              </p:nvSpPr>
              <p:spPr bwMode="auto">
                <a:xfrm>
                  <a:off x="10165318" y="4486632"/>
                  <a:ext cx="916674" cy="916674"/>
                </a:xfrm>
                <a:custGeom>
                  <a:avLst/>
                  <a:gdLst>
                    <a:gd name="T0" fmla="*/ 37 w 302"/>
                    <a:gd name="T1" fmla="*/ 133 h 302"/>
                    <a:gd name="T2" fmla="*/ 169 w 302"/>
                    <a:gd name="T3" fmla="*/ 265 h 302"/>
                    <a:gd name="T4" fmla="*/ 302 w 302"/>
                    <a:gd name="T5" fmla="*/ 265 h 302"/>
                    <a:gd name="T6" fmla="*/ 37 w 302"/>
                    <a:gd name="T7" fmla="*/ 0 h 302"/>
                    <a:gd name="T8" fmla="*/ 37 w 302"/>
                    <a:gd name="T9" fmla="*/ 133 h 302"/>
                  </a:gdLst>
                  <a:ahLst/>
                  <a:cxnLst>
                    <a:cxn ang="0">
                      <a:pos x="T0" y="T1"/>
                    </a:cxn>
                    <a:cxn ang="0">
                      <a:pos x="T2" y="T3"/>
                    </a:cxn>
                    <a:cxn ang="0">
                      <a:pos x="T4" y="T5"/>
                    </a:cxn>
                    <a:cxn ang="0">
                      <a:pos x="T6" y="T7"/>
                    </a:cxn>
                    <a:cxn ang="0">
                      <a:pos x="T8" y="T9"/>
                    </a:cxn>
                  </a:cxnLst>
                  <a:rect l="0" t="0" r="r" b="b"/>
                  <a:pathLst>
                    <a:path w="302" h="302">
                      <a:moveTo>
                        <a:pt x="37" y="133"/>
                      </a:moveTo>
                      <a:cubicBezTo>
                        <a:pt x="169" y="265"/>
                        <a:pt x="169" y="265"/>
                        <a:pt x="169" y="265"/>
                      </a:cubicBezTo>
                      <a:cubicBezTo>
                        <a:pt x="205" y="302"/>
                        <a:pt x="265" y="302"/>
                        <a:pt x="302" y="265"/>
                      </a:cubicBezTo>
                      <a:cubicBezTo>
                        <a:pt x="37" y="0"/>
                        <a:pt x="37" y="0"/>
                        <a:pt x="37" y="0"/>
                      </a:cubicBezTo>
                      <a:cubicBezTo>
                        <a:pt x="0" y="37"/>
                        <a:pt x="0" y="96"/>
                        <a:pt x="37" y="133"/>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sp>
              <p:nvSpPr>
                <p:cNvPr id="23" name="Freeform 7"/>
                <p:cNvSpPr>
                  <a:spLocks/>
                </p:cNvSpPr>
                <p:nvPr/>
              </p:nvSpPr>
              <p:spPr bwMode="auto">
                <a:xfrm>
                  <a:off x="10274599" y="4377352"/>
                  <a:ext cx="914103" cy="916674"/>
                </a:xfrm>
                <a:custGeom>
                  <a:avLst/>
                  <a:gdLst>
                    <a:gd name="T0" fmla="*/ 265 w 301"/>
                    <a:gd name="T1" fmla="*/ 169 h 302"/>
                    <a:gd name="T2" fmla="*/ 133 w 301"/>
                    <a:gd name="T3" fmla="*/ 37 h 302"/>
                    <a:gd name="T4" fmla="*/ 0 w 301"/>
                    <a:gd name="T5" fmla="*/ 37 h 302"/>
                    <a:gd name="T6" fmla="*/ 265 w 301"/>
                    <a:gd name="T7" fmla="*/ 302 h 302"/>
                    <a:gd name="T8" fmla="*/ 265 w 301"/>
                    <a:gd name="T9" fmla="*/ 169 h 302"/>
                  </a:gdLst>
                  <a:ahLst/>
                  <a:cxnLst>
                    <a:cxn ang="0">
                      <a:pos x="T0" y="T1"/>
                    </a:cxn>
                    <a:cxn ang="0">
                      <a:pos x="T2" y="T3"/>
                    </a:cxn>
                    <a:cxn ang="0">
                      <a:pos x="T4" y="T5"/>
                    </a:cxn>
                    <a:cxn ang="0">
                      <a:pos x="T6" y="T7"/>
                    </a:cxn>
                    <a:cxn ang="0">
                      <a:pos x="T8" y="T9"/>
                    </a:cxn>
                  </a:cxnLst>
                  <a:rect l="0" t="0" r="r" b="b"/>
                  <a:pathLst>
                    <a:path w="301" h="302">
                      <a:moveTo>
                        <a:pt x="265" y="169"/>
                      </a:moveTo>
                      <a:cubicBezTo>
                        <a:pt x="133" y="37"/>
                        <a:pt x="133" y="37"/>
                        <a:pt x="133" y="37"/>
                      </a:cubicBezTo>
                      <a:cubicBezTo>
                        <a:pt x="96" y="0"/>
                        <a:pt x="36" y="0"/>
                        <a:pt x="0" y="37"/>
                      </a:cubicBezTo>
                      <a:cubicBezTo>
                        <a:pt x="265" y="302"/>
                        <a:pt x="265" y="302"/>
                        <a:pt x="265" y="302"/>
                      </a:cubicBezTo>
                      <a:cubicBezTo>
                        <a:pt x="301" y="265"/>
                        <a:pt x="301" y="206"/>
                        <a:pt x="265" y="169"/>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grpSp>
          <p:nvGrpSpPr>
            <p:cNvPr id="11" name="Group 10"/>
            <p:cNvGrpSpPr/>
            <p:nvPr/>
          </p:nvGrpSpPr>
          <p:grpSpPr>
            <a:xfrm>
              <a:off x="3604781" y="3545815"/>
              <a:ext cx="263588" cy="377177"/>
              <a:chOff x="4778181" y="2712052"/>
              <a:chExt cx="184754" cy="264371"/>
            </a:xfrm>
          </p:grpSpPr>
          <p:sp>
            <p:nvSpPr>
              <p:cNvPr id="15" name="Rounded Rectangle 38"/>
              <p:cNvSpPr/>
              <p:nvPr/>
            </p:nvSpPr>
            <p:spPr bwMode="auto">
              <a:xfrm>
                <a:off x="4778181" y="2712052"/>
                <a:ext cx="184754" cy="264371"/>
              </a:xfrm>
              <a:prstGeom prst="roundRect">
                <a:avLst>
                  <a:gd name="adj" fmla="val 6754"/>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39627" rIns="0" bIns="39627" numCol="1" rtlCol="0" anchor="ctr" anchorCtr="0" compatLnSpc="1">
                <a:prstTxWarp prst="textNoShape">
                  <a:avLst/>
                </a:prstTxWarp>
              </a:bodyPr>
              <a:lstStyle/>
              <a:p>
                <a:pPr marL="0" marR="0" lvl="0" indent="0" algn="ctr" defTabSz="792314" rtl="0" eaLnBrk="1" fontAlgn="base" latinLnBrk="0" hangingPunct="1">
                  <a:lnSpc>
                    <a:spcPct val="100000"/>
                  </a:lnSpc>
                  <a:spcBef>
                    <a:spcPct val="0"/>
                  </a:spcBef>
                  <a:spcAft>
                    <a:spcPct val="0"/>
                  </a:spcAft>
                  <a:buClrTx/>
                  <a:buSzTx/>
                  <a:buFontTx/>
                  <a:buNone/>
                  <a:tabLst/>
                  <a:defRPr/>
                </a:pPr>
                <a:endParaRPr kumimoji="0" lang="en-US" sz="1700" b="0" i="0" u="none" strike="noStrike" kern="0" cap="none" spc="0" normalizeH="0" baseline="0" noProof="0" dirty="0">
                  <a:ln>
                    <a:noFill/>
                  </a:ln>
                  <a:solidFill>
                    <a:srgbClr val="442359"/>
                  </a:solidFill>
                  <a:effectLst/>
                  <a:uLnTx/>
                  <a:uFillTx/>
                  <a:latin typeface="Segoe UI"/>
                  <a:ea typeface="+mn-ea"/>
                  <a:cs typeface="+mn-cs"/>
                </a:endParaRPr>
              </a:p>
            </p:txBody>
          </p:sp>
          <p:sp>
            <p:nvSpPr>
              <p:cNvPr id="16" name="Rectangle 28"/>
              <p:cNvSpPr>
                <a:spLocks noChangeArrowheads="1"/>
              </p:cNvSpPr>
              <p:nvPr/>
            </p:nvSpPr>
            <p:spPr bwMode="auto">
              <a:xfrm>
                <a:off x="4800428" y="2729242"/>
                <a:ext cx="150189" cy="229991"/>
              </a:xfrm>
              <a:prstGeom prst="rect">
                <a:avLst/>
              </a:pr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499" rtl="0" eaLnBrk="1" fontAlgn="auto" latinLnBrk="0" hangingPunct="1">
                  <a:lnSpc>
                    <a:spcPct val="100000"/>
                  </a:lnSpc>
                  <a:spcBef>
                    <a:spcPts val="0"/>
                  </a:spcBef>
                  <a:spcAft>
                    <a:spcPts val="0"/>
                  </a:spcAft>
                  <a:buClrTx/>
                  <a:buSzTx/>
                  <a:buFontTx/>
                  <a:buNone/>
                  <a:tabLst/>
                  <a:defRPr/>
                </a:pPr>
                <a:endParaRPr kumimoji="0" lang="en-US" sz="1560" b="0" i="0" u="none" strike="noStrike" kern="0" cap="none" spc="0" normalizeH="0" baseline="0" noProof="0" dirty="0">
                  <a:ln>
                    <a:noFill/>
                  </a:ln>
                  <a:solidFill>
                    <a:srgbClr val="442359"/>
                  </a:solidFill>
                  <a:effectLst/>
                  <a:uLnTx/>
                  <a:uFillTx/>
                  <a:latin typeface="Segoe UI"/>
                  <a:ea typeface="+mn-ea"/>
                  <a:cs typeface="+mn-cs"/>
                </a:endParaRPr>
              </a:p>
            </p:txBody>
          </p:sp>
        </p:grpSp>
        <p:grpSp>
          <p:nvGrpSpPr>
            <p:cNvPr id="12" name="Group 11"/>
            <p:cNvGrpSpPr/>
            <p:nvPr/>
          </p:nvGrpSpPr>
          <p:grpSpPr>
            <a:xfrm>
              <a:off x="4238253" y="3735367"/>
              <a:ext cx="130703" cy="218147"/>
              <a:chOff x="3433868" y="2528646"/>
              <a:chExt cx="169541" cy="282970"/>
            </a:xfrm>
          </p:grpSpPr>
          <p:sp>
            <p:nvSpPr>
              <p:cNvPr id="13" name="Rectangle 12"/>
              <p:cNvSpPr/>
              <p:nvPr/>
            </p:nvSpPr>
            <p:spPr bwMode="auto">
              <a:xfrm>
                <a:off x="3445673" y="2544014"/>
                <a:ext cx="144186" cy="25777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solidFill>
                    <a:srgbClr val="442359"/>
                  </a:solidFill>
                  <a:effectLst/>
                  <a:uLnTx/>
                  <a:uFillTx/>
                  <a:latin typeface="Segoe UI"/>
                  <a:ea typeface="Segoe UI" pitchFamily="34" charset="0"/>
                  <a:cs typeface="Segoe UI" pitchFamily="34" charset="0"/>
                </a:endParaRPr>
              </a:p>
            </p:txBody>
          </p:sp>
          <p:sp>
            <p:nvSpPr>
              <p:cNvPr id="14" name="Freeform 5"/>
              <p:cNvSpPr>
                <a:spLocks noEditPoints="1"/>
              </p:cNvSpPr>
              <p:nvPr/>
            </p:nvSpPr>
            <p:spPr bwMode="auto">
              <a:xfrm>
                <a:off x="3433868" y="2528646"/>
                <a:ext cx="169541" cy="282970"/>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ln/>
              <a:extLst/>
            </p:spPr>
            <p:style>
              <a:lnRef idx="2">
                <a:schemeClr val="accent5"/>
              </a:lnRef>
              <a:fillRef idx="1">
                <a:schemeClr val="lt1"/>
              </a:fillRef>
              <a:effectRef idx="0">
                <a:schemeClr val="accent5"/>
              </a:effectRef>
              <a:fontRef idx="minor">
                <a:schemeClr val="dk1"/>
              </a:fontRef>
            </p:style>
            <p:txBody>
              <a:bodyPr vert="horz" wrap="square" lIns="77695" tIns="38848" rIns="77695" bIns="38848" numCol="1" anchor="t" anchorCtr="0" compatLnSpc="1">
                <a:prstTxWarp prst="textNoShape">
                  <a:avLst/>
                </a:prstTxWarp>
              </a:bodyPr>
              <a:lstStyle/>
              <a:p>
                <a:pPr marL="0" marR="0" lvl="0" indent="0" algn="l" defTabSz="792544" rtl="0" eaLnBrk="1" fontAlgn="auto" latinLnBrk="0" hangingPunct="1">
                  <a:lnSpc>
                    <a:spcPct val="100000"/>
                  </a:lnSpc>
                  <a:spcBef>
                    <a:spcPts val="0"/>
                  </a:spcBef>
                  <a:spcAft>
                    <a:spcPts val="0"/>
                  </a:spcAft>
                  <a:buClrTx/>
                  <a:buSzTx/>
                  <a:buFontTx/>
                  <a:buNone/>
                  <a:tabLst/>
                  <a:defRPr/>
                </a:pPr>
                <a:endParaRPr kumimoji="0" lang="en-US" sz="1530" b="0" i="0" u="none" strike="noStrike" kern="0" cap="none" spc="0" normalizeH="0" baseline="0" noProof="0" dirty="0">
                  <a:ln>
                    <a:noFill/>
                  </a:ln>
                  <a:solidFill>
                    <a:srgbClr val="442359"/>
                  </a:solidFill>
                  <a:effectLst/>
                  <a:uLnTx/>
                  <a:uFillTx/>
                  <a:latin typeface="Segoe UI"/>
                  <a:ea typeface="+mn-ea"/>
                  <a:cs typeface="+mn-cs"/>
                </a:endParaRPr>
              </a:p>
            </p:txBody>
          </p:sp>
        </p:grpSp>
      </p:grpSp>
    </p:spTree>
    <p:extLst>
      <p:ext uri="{BB962C8B-B14F-4D97-AF65-F5344CB8AC3E}">
        <p14:creationId xmlns:p14="http://schemas.microsoft.com/office/powerpoint/2010/main" val="522706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439937" y="6606832"/>
            <a:ext cx="777278" cy="38769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1800" b="0" i="0" u="none" strike="noStrike" kern="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rgbClr val="505050"/>
              </a:solidFill>
              <a:effectLst/>
              <a:uLnTx/>
              <a:uFillTx/>
              <a:latin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0" y="-1"/>
            <a:ext cx="9348716" cy="7011537"/>
          </a:xfrm>
          <a:prstGeom prst="rect">
            <a:avLst/>
          </a:prstGeom>
          <a:ln>
            <a:noFill/>
          </a:ln>
          <a:effectLst>
            <a:outerShdw blurRad="292100" dist="139700" dir="2700000" algn="tl" rotWithShape="0">
              <a:srgbClr val="333333">
                <a:alpha val="65000"/>
              </a:srgbClr>
            </a:outerShdw>
          </a:effectLst>
        </p:spPr>
      </p:pic>
      <p:cxnSp>
        <p:nvCxnSpPr>
          <p:cNvPr id="5" name="Straight Connector 4"/>
          <p:cNvCxnSpPr>
            <a:cxnSpLocks/>
          </p:cNvCxnSpPr>
          <p:nvPr/>
        </p:nvCxnSpPr>
        <p:spPr>
          <a:xfrm>
            <a:off x="0" y="1651379"/>
            <a:ext cx="12217215" cy="5459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a:cxnSpLocks/>
          </p:cNvCxnSpPr>
          <p:nvPr/>
        </p:nvCxnSpPr>
        <p:spPr>
          <a:xfrm>
            <a:off x="2272" y="3769061"/>
            <a:ext cx="12217215" cy="54591"/>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9717205" y="573206"/>
            <a:ext cx="2500009" cy="764275"/>
          </a:xfrm>
          <a:prstGeom prst="rect">
            <a:avLst/>
          </a:prstGeom>
        </p:spPr>
        <p:txBody>
          <a:bodyPr vert="horz" wrap="non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2050">
                    <a:lumMod val="75000"/>
                    <a:lumOff val="25000"/>
                  </a:srgbClr>
                </a:solidFill>
                <a:effectLst/>
                <a:uLnTx/>
                <a:uFillTx/>
                <a:latin typeface="Segoe UI" pitchFamily="34" charset="0"/>
                <a:ea typeface="Segoe UI" pitchFamily="34" charset="0"/>
                <a:cs typeface="Segoe UI" pitchFamily="34" charset="0"/>
              </a:rPr>
              <a:t>Class</a:t>
            </a:r>
          </a:p>
        </p:txBody>
      </p:sp>
      <p:sp>
        <p:nvSpPr>
          <p:cNvPr id="12" name="TextBox 11"/>
          <p:cNvSpPr txBox="1"/>
          <p:nvPr/>
        </p:nvSpPr>
        <p:spPr>
          <a:xfrm>
            <a:off x="9717205" y="2333284"/>
            <a:ext cx="2500009" cy="764275"/>
          </a:xfrm>
          <a:prstGeom prst="rect">
            <a:avLst/>
          </a:prstGeom>
        </p:spPr>
        <p:txBody>
          <a:bodyPr vert="horz" wrap="non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505050">
                    <a:lumMod val="50000"/>
                  </a:srgbClr>
                </a:solidFill>
                <a:effectLst/>
                <a:uLnTx/>
                <a:uFillTx/>
                <a:latin typeface="Segoe UI" pitchFamily="34" charset="0"/>
                <a:ea typeface="Segoe UI" pitchFamily="34" charset="0"/>
                <a:cs typeface="Segoe UI" pitchFamily="34" charset="0"/>
              </a:rPr>
              <a:t>Self-Study</a:t>
            </a:r>
          </a:p>
        </p:txBody>
      </p:sp>
      <p:sp>
        <p:nvSpPr>
          <p:cNvPr id="13" name="TextBox 12"/>
          <p:cNvSpPr txBox="1"/>
          <p:nvPr/>
        </p:nvSpPr>
        <p:spPr>
          <a:xfrm>
            <a:off x="9717205" y="4833104"/>
            <a:ext cx="2500009" cy="764275"/>
          </a:xfrm>
          <a:prstGeom prst="rect">
            <a:avLst/>
          </a:prstGeom>
        </p:spPr>
        <p:txBody>
          <a:bodyPr vert="horz" wrap="non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B050"/>
                </a:solidFill>
                <a:effectLst/>
                <a:uLnTx/>
                <a:uFillTx/>
                <a:latin typeface="Segoe UI" pitchFamily="34" charset="0"/>
                <a:ea typeface="Segoe UI" pitchFamily="34" charset="0"/>
                <a:cs typeface="Segoe UI" pitchFamily="34" charset="0"/>
              </a:rPr>
              <a:t>Projects</a:t>
            </a:r>
          </a:p>
        </p:txBody>
      </p:sp>
    </p:spTree>
    <p:extLst>
      <p:ext uri="{BB962C8B-B14F-4D97-AF65-F5344CB8AC3E}">
        <p14:creationId xmlns:p14="http://schemas.microsoft.com/office/powerpoint/2010/main" val="1202437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999744"/>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 and More – with System Center</a:t>
            </a:r>
          </a:p>
        </p:txBody>
      </p:sp>
      <p:pic>
        <p:nvPicPr>
          <p:cNvPr id="3" name="Picture 2"/>
          <p:cNvPicPr>
            <a:picLocks noChangeAspect="1"/>
          </p:cNvPicPr>
          <p:nvPr/>
        </p:nvPicPr>
        <p:blipFill>
          <a:blip r:embed="rId3"/>
          <a:stretch>
            <a:fillRect/>
          </a:stretch>
        </p:blipFill>
        <p:spPr>
          <a:xfrm>
            <a:off x="1341437" y="755354"/>
            <a:ext cx="10836452" cy="599984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0" y="579857"/>
            <a:ext cx="9809314" cy="6657409"/>
          </a:xfrm>
          <a:prstGeom prst="rect">
            <a:avLst/>
          </a:prstGeom>
        </p:spPr>
      </p:pic>
    </p:spTree>
    <p:extLst>
      <p:ext uri="{BB962C8B-B14F-4D97-AF65-F5344CB8AC3E}">
        <p14:creationId xmlns:p14="http://schemas.microsoft.com/office/powerpoint/2010/main" val="1534947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2237" y="900753"/>
            <a:ext cx="10147110" cy="5914697"/>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237037" y="1058862"/>
            <a:ext cx="5470087" cy="9048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0070C0"/>
                </a:solidFill>
                <a:effectLst/>
                <a:uLnTx/>
                <a:uFillTx/>
                <a:latin typeface="Segoe UI"/>
                <a:ea typeface="+mn-ea"/>
                <a:cs typeface="+mn-cs"/>
              </a:rPr>
              <a:t>Application Insights</a:t>
            </a:r>
          </a:p>
        </p:txBody>
      </p:sp>
      <p:sp>
        <p:nvSpPr>
          <p:cNvPr id="6" name="TextBox 5"/>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with Application Insights</a:t>
            </a:r>
          </a:p>
        </p:txBody>
      </p:sp>
    </p:spTree>
    <p:extLst>
      <p:ext uri="{BB962C8B-B14F-4D97-AF65-F5344CB8AC3E}">
        <p14:creationId xmlns:p14="http://schemas.microsoft.com/office/powerpoint/2010/main" val="5178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7540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Monitoring – and More - with the Azure Data Factory</a:t>
            </a:r>
          </a:p>
        </p:txBody>
      </p:sp>
      <p:pic>
        <p:nvPicPr>
          <p:cNvPr id="3" name="Picture 2"/>
          <p:cNvPicPr>
            <a:picLocks noChangeAspect="1"/>
          </p:cNvPicPr>
          <p:nvPr/>
        </p:nvPicPr>
        <p:blipFill>
          <a:blip r:embed="rId3"/>
          <a:stretch>
            <a:fillRect/>
          </a:stretch>
        </p:blipFill>
        <p:spPr>
          <a:xfrm>
            <a:off x="122236" y="1287462"/>
            <a:ext cx="12094171" cy="5562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6254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436475" cy="677862"/>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r>
              <a:rPr lang="en-US" dirty="0"/>
              <a:t>Swiss-Army Knife - Log Scrubbing</a:t>
            </a:r>
          </a:p>
        </p:txBody>
      </p:sp>
      <p:pic>
        <p:nvPicPr>
          <p:cNvPr id="3" name="Picture 2"/>
          <p:cNvPicPr>
            <a:picLocks noChangeAspect="1"/>
          </p:cNvPicPr>
          <p:nvPr/>
        </p:nvPicPr>
        <p:blipFill>
          <a:blip r:embed="rId3"/>
          <a:stretch>
            <a:fillRect/>
          </a:stretch>
        </p:blipFill>
        <p:spPr>
          <a:xfrm>
            <a:off x="122236" y="754062"/>
            <a:ext cx="10922287" cy="61394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87873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Optional</a:t>
            </a:r>
            <a:r>
              <a:rPr kumimoji="0" lang="en-US" sz="3200" b="0" i="0" u="none" strike="noStrike" kern="0" cap="none" spc="0" normalizeH="0" baseline="0" noProof="0">
                <a:ln>
                  <a:noFill/>
                </a:ln>
                <a:solidFill>
                  <a:srgbClr val="FFFF00"/>
                </a:solidFill>
                <a:effectLst/>
                <a:uLnTx/>
                <a:uFillTx/>
                <a:latin typeface="Segoe UI"/>
                <a:ea typeface="Segoe UI" pitchFamily="34" charset="0"/>
                <a:cs typeface="Segoe UI" pitchFamily="34" charset="0"/>
              </a:rPr>
              <a:t>: Working with  </a:t>
            </a:r>
            <a:r>
              <a:rPr kumimoji="0" lang="en-US" sz="3200" b="0" i="0" u="none" strike="noStrike" kern="0" cap="none" spc="0" normalizeH="0" baseline="0" noProof="0" dirty="0">
                <a:ln>
                  <a:noFill/>
                </a:ln>
                <a:solidFill>
                  <a:srgbClr val="FFFF00"/>
                </a:solidFill>
                <a:effectLst/>
                <a:uLnTx/>
                <a:uFillTx/>
                <a:latin typeface="Segoe UI"/>
                <a:ea typeface="Segoe UI" pitchFamily="34" charset="0"/>
                <a:cs typeface="Segoe UI" pitchFamily="34" charset="0"/>
              </a:rPr>
              <a:t>Logs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23614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36491" y="774974"/>
            <a:ext cx="11885514" cy="1263038"/>
          </a:xfrm>
        </p:spPr>
        <p:txBody>
          <a:bodyPr/>
          <a:lstStyle/>
          <a:p>
            <a:r>
              <a:rPr lang="en-US" sz="2800" dirty="0">
                <a:solidFill>
                  <a:schemeClr val="bg2">
                    <a:lumMod val="75000"/>
                    <a:lumOff val="25000"/>
                  </a:schemeClr>
                </a:solidFill>
              </a:rPr>
              <a:t>Optimize your DevOps practices and tools: </a:t>
            </a:r>
          </a:p>
          <a:p>
            <a:pPr lvl="1"/>
            <a:r>
              <a:rPr lang="en-US" dirty="0"/>
              <a:t>Get started on your DevOps journey:  </a:t>
            </a:r>
            <a:r>
              <a:rPr lang="en-US" dirty="0">
                <a:hlinkClick r:id="rId3"/>
              </a:rPr>
              <a:t>aka.ms/</a:t>
            </a:r>
            <a:r>
              <a:rPr lang="en-US" dirty="0" err="1">
                <a:hlinkClick r:id="rId3"/>
              </a:rPr>
              <a:t>devops</a:t>
            </a:r>
            <a:endParaRPr lang="en-US" dirty="0"/>
          </a:p>
          <a:p>
            <a:pPr lvl="1"/>
            <a:endParaRPr lang="en-US" dirty="0"/>
          </a:p>
        </p:txBody>
      </p:sp>
      <p:sp>
        <p:nvSpPr>
          <p:cNvPr id="17" name="Title 16"/>
          <p:cNvSpPr>
            <a:spLocks noGrp="1"/>
          </p:cNvSpPr>
          <p:nvPr>
            <p:ph type="title"/>
          </p:nvPr>
        </p:nvSpPr>
        <p:spPr>
          <a:xfrm>
            <a:off x="0" y="0"/>
            <a:ext cx="12436475" cy="772204"/>
          </a:xfrm>
        </p:spPr>
        <p:txBody>
          <a:bodyPr vert="horz" wrap="square" lIns="146304" tIns="91440" rIns="146304" bIns="91440" rtlCol="0" anchor="t">
            <a:noAutofit/>
          </a:bodyPr>
          <a:lstStyle/>
          <a:p>
            <a:pPr algn="r"/>
            <a:r>
              <a:rPr lang="en-US" sz="4000" dirty="0">
                <a:solidFill>
                  <a:schemeClr val="bg1">
                    <a:lumMod val="50000"/>
                  </a:schemeClr>
                </a:solidFill>
              </a:rPr>
              <a:t>Resources for DevOps Practices</a:t>
            </a:r>
          </a:p>
        </p:txBody>
      </p:sp>
      <p:sp>
        <p:nvSpPr>
          <p:cNvPr id="7" name="Text Placeholder 5"/>
          <p:cNvSpPr txBox="1">
            <a:spLocks/>
          </p:cNvSpPr>
          <p:nvPr/>
        </p:nvSpPr>
        <p:spPr>
          <a:xfrm>
            <a:off x="198315" y="1957484"/>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Download the Forrester Infrastructure-as-Code whitepaper: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Complexity kills.  Automate with Infra as code: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4"/>
              </a:rPr>
              <a:t>aka.ms/</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4"/>
              </a:rPr>
              <a:t>iac_tlp</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8" name="Text Placeholder 5"/>
          <p:cNvSpPr txBox="1">
            <a:spLocks/>
          </p:cNvSpPr>
          <p:nvPr/>
        </p:nvSpPr>
        <p:spPr>
          <a:xfrm>
            <a:off x="198315" y="570606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Join the Community conversations: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Use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5"/>
              </a:rPr>
              <a:t>TalkDevOps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on Twitter</a:t>
            </a:r>
          </a:p>
        </p:txBody>
      </p:sp>
      <p:sp>
        <p:nvSpPr>
          <p:cNvPr id="10" name="Text Placeholder 5"/>
          <p:cNvSpPr txBox="1">
            <a:spLocks/>
          </p:cNvSpPr>
          <p:nvPr/>
        </p:nvSpPr>
        <p:spPr>
          <a:xfrm>
            <a:off x="210898" y="3141647"/>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solidFill>
                  <a:schemeClr val="bg2">
                    <a:lumMod val="75000"/>
                    <a:lumOff val="25000"/>
                  </a:schemeClr>
                </a:solidFill>
                <a:effectLst/>
                <a:uLnTx/>
                <a:uFillTx/>
                <a:latin typeface="Segoe UI Light"/>
                <a:ea typeface="+mn-ea"/>
                <a:cs typeface="+mn-cs"/>
              </a:rPr>
              <a:t>Technical resources for Practitioners: </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access to free online training, </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evals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and HOLs: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6"/>
              </a:rPr>
              <a:t>aka.ms/</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hlinkClick r:id="rId6"/>
              </a:rPr>
              <a:t>devopsmva</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1" name="Text Placeholder 5"/>
          <p:cNvSpPr txBox="1">
            <a:spLocks/>
          </p:cNvSpPr>
          <p:nvPr/>
        </p:nvSpPr>
        <p:spPr>
          <a:xfrm>
            <a:off x="198315" y="4398416"/>
            <a:ext cx="11885514" cy="925452"/>
          </a:xfrm>
          <a:prstGeom prst="rect">
            <a:avLst/>
          </a:prstGeom>
        </p:spPr>
        <p:txBody>
          <a:bodyPr vert="horz" wrap="square" lIns="146283" tIns="91427" rIns="146283" bIns="91427"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67"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20354">
                      <a:srgbClr val="00188F"/>
                    </a:gs>
                    <a:gs pos="40000">
                      <a:srgbClr val="00188F"/>
                    </a:gs>
                  </a:gsLst>
                  <a:lin ang="5400000" scaled="0"/>
                </a:gradFill>
                <a:effectLst/>
                <a:uLnTx/>
                <a:uFillTx/>
                <a:latin typeface="Segoe UI Light"/>
                <a:ea typeface="+mn-ea"/>
                <a:cs typeface="+mn-cs"/>
              </a:rPr>
              <a:t>Watch DevOps episodes of the Edge Show</a:t>
            </a:r>
          </a:p>
          <a:p>
            <a:pPr marL="0" marR="0" lvl="1" indent="0" algn="l" defTabSz="932667" rtl="0" eaLnBrk="1" fontAlgn="auto" latinLnBrk="0" hangingPunct="1">
              <a:lnSpc>
                <a:spcPct val="90000"/>
              </a:lnSpc>
              <a:spcBef>
                <a:spcPct val="20000"/>
              </a:spcBef>
              <a:spcAft>
                <a:spcPts val="0"/>
              </a:spcAft>
              <a:buClr>
                <a:srgbClr val="505050"/>
              </a:buClr>
              <a:buSzPct val="90000"/>
              <a:buFontTx/>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current DevOps news and technical demos from engineering: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7"/>
              </a:rPr>
              <a:t>http://aka.ms/edgedevops</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60595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342437" y="0"/>
            <a:ext cx="3110338" cy="7646248"/>
          </a:xfrm>
          <a:prstGeom prst="rect">
            <a:avLst/>
          </a:prstGeom>
        </p:spPr>
      </p:pic>
      <p:sp>
        <p:nvSpPr>
          <p:cNvPr id="4" name="Rectangle 3"/>
          <p:cNvSpPr/>
          <p:nvPr/>
        </p:nvSpPr>
        <p:spPr>
          <a:xfrm>
            <a:off x="655637" y="4030662"/>
            <a:ext cx="7162800" cy="769441"/>
          </a:xfrm>
          <a:prstGeom prst="rect">
            <a:avLst/>
          </a:prstGeom>
        </p:spPr>
        <p:txBody>
          <a:bodyPr wrap="square">
            <a:spAutoFit/>
          </a:bodyPr>
          <a:lstStyle/>
          <a:p>
            <a:r>
              <a:rPr lang="en-US" sz="4400" dirty="0" err="1">
                <a:solidFill>
                  <a:schemeClr val="bg1"/>
                </a:solidFill>
              </a:rPr>
              <a:t>BuckWoody.Wordpress.Com</a:t>
            </a:r>
            <a:endParaRPr lang="en-US" sz="4400" dirty="0">
              <a:solidFill>
                <a:schemeClr val="bg1"/>
              </a:solidFill>
            </a:endParaRPr>
          </a:p>
        </p:txBody>
      </p:sp>
    </p:spTree>
    <p:extLst>
      <p:ext uri="{BB962C8B-B14F-4D97-AF65-F5344CB8AC3E}">
        <p14:creationId xmlns:p14="http://schemas.microsoft.com/office/powerpoint/2010/main" val="32503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0"/>
            <a:ext cx="12436475" cy="844550"/>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Advanced Analytics</a:t>
            </a:r>
          </a:p>
        </p:txBody>
      </p:sp>
      <p:grpSp>
        <p:nvGrpSpPr>
          <p:cNvPr id="3" name="Group 2"/>
          <p:cNvGrpSpPr/>
          <p:nvPr/>
        </p:nvGrpSpPr>
        <p:grpSpPr>
          <a:xfrm>
            <a:off x="2103437" y="1516062"/>
            <a:ext cx="7848600" cy="3962400"/>
            <a:chOff x="3947440" y="1973262"/>
            <a:chExt cx="2500190" cy="1193334"/>
          </a:xfrm>
        </p:grpSpPr>
        <p:sp>
          <p:nvSpPr>
            <p:cNvPr id="8" name="Freeform 592"/>
            <p:cNvSpPr>
              <a:spLocks/>
            </p:cNvSpPr>
            <p:nvPr/>
          </p:nvSpPr>
          <p:spPr bwMode="auto">
            <a:xfrm flipH="1">
              <a:off x="3947440" y="2280055"/>
              <a:ext cx="672168" cy="271108"/>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solidFill>
              <a:schemeClr val="bg2">
                <a:lumMod val="40000"/>
                <a:lumOff val="6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p:cNvPr>
            <p:cNvGrpSpPr/>
            <p:nvPr/>
          </p:nvGrpSpPr>
          <p:grpSpPr>
            <a:xfrm flipH="1">
              <a:off x="4585286" y="2218781"/>
              <a:ext cx="553945" cy="444432"/>
              <a:chOff x="10960893" y="2807494"/>
              <a:chExt cx="698800" cy="560650"/>
            </a:xfrm>
          </p:grpSpPr>
          <p:sp>
            <p:nvSpPr>
              <p:cNvPr id="49" name="Rectangle: Rounded Corners 48">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9">
                <a:extLst/>
              </p:cNvPr>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Right Triangle 50">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p:cNvPr>
            <p:cNvGrpSpPr/>
            <p:nvPr/>
          </p:nvGrpSpPr>
          <p:grpSpPr>
            <a:xfrm>
              <a:off x="5748830" y="2605946"/>
              <a:ext cx="698800" cy="560650"/>
              <a:chOff x="10960893" y="2807494"/>
              <a:chExt cx="698800" cy="560650"/>
            </a:xfrm>
          </p:grpSpPr>
          <p:sp>
            <p:nvSpPr>
              <p:cNvPr id="46" name="Rectangle: Rounded Corners 45">
                <a:extLst/>
              </p:cNvPr>
              <p:cNvSpPr/>
              <p:nvPr/>
            </p:nvSpPr>
            <p:spPr bwMode="auto">
              <a:xfrm>
                <a:off x="10960893" y="2807494"/>
                <a:ext cx="698800" cy="433464"/>
              </a:xfrm>
              <a:prstGeom prst="roundRect">
                <a:avLst>
                  <a:gd name="adj" fmla="val 2582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9"/>
              <p:cNvSpPr>
                <a:spLocks noEditPoints="1"/>
              </p:cNvSpPr>
              <p:nvPr/>
            </p:nvSpPr>
            <p:spPr bwMode="auto">
              <a:xfrm flipH="1">
                <a:off x="11175609" y="2981289"/>
                <a:ext cx="269368"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ight Triangle 47">
                <a:extLst/>
              </p:cNvPr>
              <p:cNvSpPr/>
              <p:nvPr/>
            </p:nvSpPr>
            <p:spPr bwMode="auto">
              <a:xfrm rot="10800000">
                <a:off x="11372900" y="3206899"/>
                <a:ext cx="161245" cy="161245"/>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Freeform 5"/>
            <p:cNvSpPr>
              <a:spLocks noEditPoints="1"/>
            </p:cNvSpPr>
            <p:nvPr/>
          </p:nvSpPr>
          <p:spPr bwMode="auto">
            <a:xfrm flipH="1">
              <a:off x="5056276" y="2411444"/>
              <a:ext cx="818381" cy="649567"/>
            </a:xfrm>
            <a:custGeom>
              <a:avLst/>
              <a:gdLst>
                <a:gd name="T0" fmla="*/ 938 w 1115"/>
                <a:gd name="T1" fmla="*/ 0 h 885"/>
                <a:gd name="T2" fmla="*/ 1115 w 1115"/>
                <a:gd name="T3" fmla="*/ 0 h 885"/>
                <a:gd name="T4" fmla="*/ 1115 w 1115"/>
                <a:gd name="T5" fmla="*/ 629 h 885"/>
                <a:gd name="T6" fmla="*/ 845 w 1115"/>
                <a:gd name="T7" fmla="*/ 629 h 885"/>
                <a:gd name="T8" fmla="*/ 845 w 1115"/>
                <a:gd name="T9" fmla="*/ 885 h 885"/>
                <a:gd name="T10" fmla="*/ 622 w 1115"/>
                <a:gd name="T11" fmla="*/ 629 h 885"/>
                <a:gd name="T12" fmla="*/ 0 w 1115"/>
                <a:gd name="T13" fmla="*/ 629 h 885"/>
                <a:gd name="T14" fmla="*/ 0 w 1115"/>
                <a:gd name="T15" fmla="*/ 0 h 885"/>
                <a:gd name="T16" fmla="*/ 176 w 1115"/>
                <a:gd name="T17" fmla="*/ 0 h 885"/>
                <a:gd name="T18" fmla="*/ 845 w 1115"/>
                <a:gd name="T19" fmla="*/ 410 h 885"/>
                <a:gd name="T20" fmla="*/ 269 w 1115"/>
                <a:gd name="T21" fmla="*/ 410 h 885"/>
                <a:gd name="T22" fmla="*/ 845 w 1115"/>
                <a:gd name="T23" fmla="*/ 293 h 885"/>
                <a:gd name="T24" fmla="*/ 269 w 1115"/>
                <a:gd name="T25" fmla="*/ 293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5" h="885">
                  <a:moveTo>
                    <a:pt x="938" y="0"/>
                  </a:moveTo>
                  <a:lnTo>
                    <a:pt x="1115" y="0"/>
                  </a:lnTo>
                  <a:lnTo>
                    <a:pt x="1115" y="629"/>
                  </a:lnTo>
                  <a:lnTo>
                    <a:pt x="845" y="629"/>
                  </a:lnTo>
                  <a:lnTo>
                    <a:pt x="845" y="885"/>
                  </a:lnTo>
                  <a:lnTo>
                    <a:pt x="622" y="629"/>
                  </a:lnTo>
                  <a:lnTo>
                    <a:pt x="0" y="629"/>
                  </a:lnTo>
                  <a:lnTo>
                    <a:pt x="0" y="0"/>
                  </a:lnTo>
                  <a:lnTo>
                    <a:pt x="176" y="0"/>
                  </a:lnTo>
                  <a:moveTo>
                    <a:pt x="845" y="410"/>
                  </a:moveTo>
                  <a:lnTo>
                    <a:pt x="269" y="410"/>
                  </a:lnTo>
                  <a:moveTo>
                    <a:pt x="845" y="293"/>
                  </a:moveTo>
                  <a:lnTo>
                    <a:pt x="269" y="293"/>
                  </a:lnTo>
                </a:path>
              </a:pathLst>
            </a:custGeom>
            <a:solidFill>
              <a:schemeClr val="bg1">
                <a:lumMod val="85000"/>
              </a:schemeClr>
            </a:solidFill>
            <a:ln w="19050"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p:nvSpPr>
          <p:spPr bwMode="auto">
            <a:xfrm flipH="1">
              <a:off x="5312433" y="2089964"/>
              <a:ext cx="306801" cy="454330"/>
            </a:xfrm>
            <a:custGeom>
              <a:avLst/>
              <a:gdLst>
                <a:gd name="T0" fmla="*/ 90 w 90"/>
                <a:gd name="T1" fmla="*/ 44 h 133"/>
                <a:gd name="T2" fmla="*/ 45 w 90"/>
                <a:gd name="T3" fmla="*/ 0 h 133"/>
                <a:gd name="T4" fmla="*/ 0 w 90"/>
                <a:gd name="T5" fmla="*/ 44 h 133"/>
                <a:gd name="T6" fmla="*/ 23 w 90"/>
                <a:gd name="T7" fmla="*/ 83 h 133"/>
                <a:gd name="T8" fmla="*/ 23 w 90"/>
                <a:gd name="T9" fmla="*/ 121 h 133"/>
                <a:gd name="T10" fmla="*/ 33 w 90"/>
                <a:gd name="T11" fmla="*/ 121 h 133"/>
                <a:gd name="T12" fmla="*/ 45 w 90"/>
                <a:gd name="T13" fmla="*/ 133 h 133"/>
                <a:gd name="T14" fmla="*/ 57 w 90"/>
                <a:gd name="T15" fmla="*/ 121 h 133"/>
                <a:gd name="T16" fmla="*/ 67 w 90"/>
                <a:gd name="T17" fmla="*/ 121 h 133"/>
                <a:gd name="T18" fmla="*/ 67 w 90"/>
                <a:gd name="T19" fmla="*/ 83 h 133"/>
                <a:gd name="T20" fmla="*/ 90 w 90"/>
                <a:gd name="T21"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133">
                  <a:moveTo>
                    <a:pt x="90" y="44"/>
                  </a:moveTo>
                  <a:cubicBezTo>
                    <a:pt x="90" y="20"/>
                    <a:pt x="70" y="0"/>
                    <a:pt x="45" y="0"/>
                  </a:cubicBezTo>
                  <a:cubicBezTo>
                    <a:pt x="20" y="0"/>
                    <a:pt x="0" y="20"/>
                    <a:pt x="0" y="44"/>
                  </a:cubicBezTo>
                  <a:cubicBezTo>
                    <a:pt x="0" y="61"/>
                    <a:pt x="9" y="75"/>
                    <a:pt x="23" y="83"/>
                  </a:cubicBezTo>
                  <a:cubicBezTo>
                    <a:pt x="23" y="121"/>
                    <a:pt x="23" y="121"/>
                    <a:pt x="23" y="121"/>
                  </a:cubicBezTo>
                  <a:cubicBezTo>
                    <a:pt x="33" y="121"/>
                    <a:pt x="33" y="121"/>
                    <a:pt x="33" y="121"/>
                  </a:cubicBezTo>
                  <a:cubicBezTo>
                    <a:pt x="33" y="127"/>
                    <a:pt x="39" y="133"/>
                    <a:pt x="45" y="133"/>
                  </a:cubicBezTo>
                  <a:cubicBezTo>
                    <a:pt x="52" y="133"/>
                    <a:pt x="57" y="127"/>
                    <a:pt x="57" y="121"/>
                  </a:cubicBezTo>
                  <a:cubicBezTo>
                    <a:pt x="67" y="121"/>
                    <a:pt x="67" y="121"/>
                    <a:pt x="67" y="121"/>
                  </a:cubicBezTo>
                  <a:cubicBezTo>
                    <a:pt x="67" y="83"/>
                    <a:pt x="67" y="83"/>
                    <a:pt x="67" y="83"/>
                  </a:cubicBezTo>
                  <a:cubicBezTo>
                    <a:pt x="81" y="75"/>
                    <a:pt x="90" y="61"/>
                    <a:pt x="90" y="4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p:nvSpPr>
          <p:spPr bwMode="auto">
            <a:xfrm flipH="1">
              <a:off x="5196465" y="1973262"/>
              <a:ext cx="538736" cy="479285"/>
            </a:xfrm>
            <a:custGeom>
              <a:avLst/>
              <a:gdLst>
                <a:gd name="T0" fmla="*/ 79 w 158"/>
                <a:gd name="T1" fmla="*/ 87 h 140"/>
                <a:gd name="T2" fmla="*/ 79 w 158"/>
                <a:gd name="T3" fmla="*/ 107 h 140"/>
                <a:gd name="T4" fmla="*/ 88 w 158"/>
                <a:gd name="T5" fmla="*/ 78 h 140"/>
                <a:gd name="T6" fmla="*/ 79 w 158"/>
                <a:gd name="T7" fmla="*/ 70 h 140"/>
                <a:gd name="T8" fmla="*/ 71 w 158"/>
                <a:gd name="T9" fmla="*/ 78 h 140"/>
                <a:gd name="T10" fmla="*/ 79 w 158"/>
                <a:gd name="T11" fmla="*/ 87 h 140"/>
                <a:gd name="T12" fmla="*/ 88 w 158"/>
                <a:gd name="T13" fmla="*/ 78 h 140"/>
                <a:gd name="T14" fmla="*/ 0 w 158"/>
                <a:gd name="T15" fmla="*/ 81 h 140"/>
                <a:gd name="T16" fmla="*/ 20 w 158"/>
                <a:gd name="T17" fmla="*/ 81 h 140"/>
                <a:gd name="T18" fmla="*/ 23 w 158"/>
                <a:gd name="T19" fmla="*/ 23 h 140"/>
                <a:gd name="T20" fmla="*/ 37 w 158"/>
                <a:gd name="T21" fmla="*/ 36 h 140"/>
                <a:gd name="T22" fmla="*/ 79 w 158"/>
                <a:gd name="T23" fmla="*/ 0 h 140"/>
                <a:gd name="T24" fmla="*/ 79 w 158"/>
                <a:gd name="T25" fmla="*/ 19 h 140"/>
                <a:gd name="T26" fmla="*/ 135 w 158"/>
                <a:gd name="T27" fmla="*/ 23 h 140"/>
                <a:gd name="T28" fmla="*/ 121 w 158"/>
                <a:gd name="T29" fmla="*/ 36 h 140"/>
                <a:gd name="T30" fmla="*/ 158 w 158"/>
                <a:gd name="T31" fmla="*/ 81 h 140"/>
                <a:gd name="T32" fmla="*/ 138 w 158"/>
                <a:gd name="T33" fmla="*/ 81 h 140"/>
                <a:gd name="T34" fmla="*/ 69 w 158"/>
                <a:gd name="T35" fmla="*/ 140 h 140"/>
                <a:gd name="T36" fmla="*/ 89 w 158"/>
                <a:gd name="T37" fmla="*/ 140 h 140"/>
                <a:gd name="T38" fmla="*/ 69 w 158"/>
                <a:gd name="T39" fmla="*/ 129 h 140"/>
                <a:gd name="T40" fmla="*/ 89 w 158"/>
                <a:gd name="T41"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40">
                  <a:moveTo>
                    <a:pt x="79" y="87"/>
                  </a:moveTo>
                  <a:cubicBezTo>
                    <a:pt x="79" y="107"/>
                    <a:pt x="79" y="107"/>
                    <a:pt x="79" y="107"/>
                  </a:cubicBezTo>
                  <a:moveTo>
                    <a:pt x="88" y="78"/>
                  </a:moveTo>
                  <a:cubicBezTo>
                    <a:pt x="88" y="74"/>
                    <a:pt x="84" y="70"/>
                    <a:pt x="79" y="70"/>
                  </a:cubicBezTo>
                  <a:cubicBezTo>
                    <a:pt x="74" y="70"/>
                    <a:pt x="71" y="74"/>
                    <a:pt x="71" y="78"/>
                  </a:cubicBezTo>
                  <a:cubicBezTo>
                    <a:pt x="71" y="83"/>
                    <a:pt x="74" y="87"/>
                    <a:pt x="79" y="87"/>
                  </a:cubicBezTo>
                  <a:cubicBezTo>
                    <a:pt x="84" y="87"/>
                    <a:pt x="88" y="83"/>
                    <a:pt x="88" y="78"/>
                  </a:cubicBezTo>
                  <a:close/>
                  <a:moveTo>
                    <a:pt x="0" y="81"/>
                  </a:moveTo>
                  <a:cubicBezTo>
                    <a:pt x="20" y="81"/>
                    <a:pt x="20" y="81"/>
                    <a:pt x="20" y="81"/>
                  </a:cubicBezTo>
                  <a:moveTo>
                    <a:pt x="23" y="23"/>
                  </a:moveTo>
                  <a:cubicBezTo>
                    <a:pt x="37" y="36"/>
                    <a:pt x="37" y="36"/>
                    <a:pt x="37" y="36"/>
                  </a:cubicBezTo>
                  <a:moveTo>
                    <a:pt x="79" y="0"/>
                  </a:moveTo>
                  <a:cubicBezTo>
                    <a:pt x="79" y="19"/>
                    <a:pt x="79" y="19"/>
                    <a:pt x="79" y="19"/>
                  </a:cubicBezTo>
                  <a:moveTo>
                    <a:pt x="135" y="23"/>
                  </a:moveTo>
                  <a:cubicBezTo>
                    <a:pt x="121" y="36"/>
                    <a:pt x="121" y="36"/>
                    <a:pt x="121" y="36"/>
                  </a:cubicBezTo>
                  <a:moveTo>
                    <a:pt x="158" y="81"/>
                  </a:moveTo>
                  <a:cubicBezTo>
                    <a:pt x="138" y="81"/>
                    <a:pt x="138" y="81"/>
                    <a:pt x="138" y="81"/>
                  </a:cubicBezTo>
                  <a:moveTo>
                    <a:pt x="69" y="140"/>
                  </a:moveTo>
                  <a:cubicBezTo>
                    <a:pt x="89" y="140"/>
                    <a:pt x="89" y="140"/>
                    <a:pt x="89" y="140"/>
                  </a:cubicBezTo>
                  <a:moveTo>
                    <a:pt x="69" y="129"/>
                  </a:moveTo>
                  <a:cubicBezTo>
                    <a:pt x="89" y="129"/>
                    <a:pt x="89" y="129"/>
                    <a:pt x="89" y="129"/>
                  </a:cubicBezTo>
                </a:path>
              </a:pathLst>
            </a:custGeom>
            <a:noFill/>
            <a:ln w="19050" cap="rnd">
              <a:solidFill>
                <a:schemeClr val="bg2">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a:extLst/>
            </p:cNvPr>
            <p:cNvSpPr>
              <a:spLocks noEditPoints="1"/>
            </p:cNvSpPr>
            <p:nvPr/>
          </p:nvSpPr>
          <p:spPr bwMode="auto">
            <a:xfrm flipH="1">
              <a:off x="5175857" y="2623928"/>
              <a:ext cx="493706" cy="85875"/>
            </a:xfrm>
            <a:custGeom>
              <a:avLst/>
              <a:gdLst>
                <a:gd name="T0" fmla="*/ 367 w 367"/>
                <a:gd name="T1" fmla="*/ 117 h 117"/>
                <a:gd name="T2" fmla="*/ 0 w 367"/>
                <a:gd name="T3" fmla="*/ 117 h 117"/>
                <a:gd name="T4" fmla="*/ 367 w 367"/>
                <a:gd name="T5" fmla="*/ 0 h 117"/>
                <a:gd name="T6" fmla="*/ 0 w 367"/>
                <a:gd name="T7" fmla="*/ 0 h 117"/>
              </a:gdLst>
              <a:ahLst/>
              <a:cxnLst>
                <a:cxn ang="0">
                  <a:pos x="T0" y="T1"/>
                </a:cxn>
                <a:cxn ang="0">
                  <a:pos x="T2" y="T3"/>
                </a:cxn>
                <a:cxn ang="0">
                  <a:pos x="T4" y="T5"/>
                </a:cxn>
                <a:cxn ang="0">
                  <a:pos x="T6" y="T7"/>
                </a:cxn>
              </a:cxnLst>
              <a:rect l="0" t="0" r="r" b="b"/>
              <a:pathLst>
                <a:path w="367" h="117">
                  <a:moveTo>
                    <a:pt x="367" y="117"/>
                  </a:moveTo>
                  <a:lnTo>
                    <a:pt x="0" y="117"/>
                  </a:lnTo>
                  <a:moveTo>
                    <a:pt x="367" y="0"/>
                  </a:moveTo>
                  <a:lnTo>
                    <a:pt x="0" y="0"/>
                  </a:ln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83779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7637" y="6624"/>
            <a:ext cx="3391764" cy="1585637"/>
          </a:xfrm>
        </p:spPr>
        <p:txBody>
          <a:bodyPr vert="horz" wrap="square" lIns="146304" tIns="91440" rIns="146304" bIns="91440" rtlCol="0" anchor="t">
            <a:noAutofit/>
          </a:bodyPr>
          <a:lstStyle/>
          <a:p>
            <a:pPr algn="r"/>
            <a:r>
              <a:rPr lang="en-US" sz="4000" dirty="0">
                <a:solidFill>
                  <a:schemeClr val="bg1">
                    <a:lumMod val="50000"/>
                  </a:schemeClr>
                </a:solidFill>
              </a:rPr>
              <a:t>Advanced Analytics</a:t>
            </a:r>
          </a:p>
        </p:txBody>
      </p:sp>
      <p:graphicFrame>
        <p:nvGraphicFramePr>
          <p:cNvPr id="3" name="Diagram 2"/>
          <p:cNvGraphicFramePr/>
          <p:nvPr>
            <p:extLst>
              <p:ext uri="{D42A27DB-BD31-4B8C-83A1-F6EECF244321}">
                <p14:modId xmlns:p14="http://schemas.microsoft.com/office/powerpoint/2010/main" val="2702505177"/>
              </p:ext>
            </p:extLst>
          </p:nvPr>
        </p:nvGraphicFramePr>
        <p:xfrm>
          <a:off x="198437" y="397741"/>
          <a:ext cx="11887199" cy="6420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91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3533775" cy="2068513"/>
          </a:xfrm>
        </p:spPr>
        <p:txBody>
          <a:bodyPr vert="horz" wrap="square" lIns="146283" tIns="91428" rIns="146283" bIns="91428" numCol="1" rtlCol="0" anchor="t" anchorCtr="0" compatLnSpc="1">
            <a:prstTxWarp prst="textNoShape">
              <a:avLst/>
            </a:prstTxWarp>
            <a:noAutofit/>
          </a:bodyPr>
          <a:lstStyle/>
          <a:p>
            <a:pPr algn="l"/>
            <a:r>
              <a:rPr lang="en-US" sz="4000" dirty="0">
                <a:solidFill>
                  <a:schemeClr val="tx1">
                    <a:lumMod val="75000"/>
                  </a:schemeClr>
                </a:solidFill>
                <a:latin typeface="+mj-lt"/>
              </a:rPr>
              <a:t>The Team Data Science </a:t>
            </a:r>
            <a:r>
              <a:rPr lang="en-US" sz="4000" dirty="0">
                <a:solidFill>
                  <a:schemeClr val="bg2">
                    <a:lumMod val="75000"/>
                    <a:lumOff val="25000"/>
                  </a:schemeClr>
                </a:solidFill>
                <a:latin typeface="+mj-lt"/>
              </a:rPr>
              <a:t>Process</a:t>
            </a:r>
            <a:r>
              <a:rPr lang="en-US" sz="4000"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2365005066"/>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6974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8"/>
            <a:ext cx="3551238" cy="2667001"/>
          </a:xfrm>
        </p:spPr>
        <p:txBody>
          <a:bodyPr vert="horz" wrap="square" lIns="146283" tIns="91428" rIns="146283" bIns="91428" numCol="1" rtlCol="0" anchor="t" anchorCtr="0" compatLnSpc="1">
            <a:prstTxWarp prst="textNoShape">
              <a:avLst/>
            </a:prstTxWarp>
            <a:noAutofit/>
          </a:bodyPr>
          <a:lstStyle/>
          <a:p>
            <a:pPr algn="l"/>
            <a:r>
              <a:rPr lang="en-US" sz="4000" dirty="0">
                <a:solidFill>
                  <a:schemeClr val="tx1">
                    <a:lumMod val="75000"/>
                  </a:schemeClr>
                </a:solidFill>
              </a:rPr>
              <a:t>The Azure </a:t>
            </a:r>
            <a:r>
              <a:rPr lang="en-US" sz="4000" dirty="0">
                <a:solidFill>
                  <a:schemeClr val="bg2">
                    <a:lumMod val="75000"/>
                    <a:lumOff val="25000"/>
                  </a:schemeClr>
                </a:solidFill>
              </a:rPr>
              <a:t>Platform</a:t>
            </a:r>
            <a:br>
              <a:rPr lang="en-US" sz="4000" dirty="0">
                <a:solidFill>
                  <a:srgbClr val="00B050"/>
                </a:solidFill>
              </a:rPr>
            </a:br>
            <a:r>
              <a:rPr lang="en-US" sz="4000" dirty="0"/>
              <a:t>For Advanced Analytics</a:t>
            </a:r>
          </a:p>
        </p:txBody>
      </p:sp>
      <p:graphicFrame>
        <p:nvGraphicFramePr>
          <p:cNvPr id="3" name="Diagram 2"/>
          <p:cNvGraphicFramePr/>
          <p:nvPr>
            <p:extLst>
              <p:ext uri="{D42A27DB-BD31-4B8C-83A1-F6EECF244321}">
                <p14:modId xmlns:p14="http://schemas.microsoft.com/office/powerpoint/2010/main" val="646885731"/>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57837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1_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6.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7.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8.xml><?xml version="1.0" encoding="utf-8"?>
<a:theme xmlns:a="http://schemas.openxmlformats.org/drawingml/2006/main" name="4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e889e55c-35cf-43c7-aaf4-cf2500919dd8"/>
    <ds:schemaRef ds:uri="04e01bb1-6d80-42e9-ae53-416b1e8aa845"/>
    <ds:schemaRef ds:uri="http://www.w3.org/XML/1998/namespace"/>
    <ds:schemaRef ds:uri="http://purl.org/dc/dcmitype/"/>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schemas.microsoft.com/sharepoint/v3"/>
    <ds:schemaRef ds:uri="http://purl.org/dc/elements/1.1/"/>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Microsoft%20Ignite%202017%20Template</Template>
  <TotalTime>256</TotalTime>
  <Words>5420</Words>
  <Application>Microsoft Office PowerPoint</Application>
  <PresentationFormat>Custom</PresentationFormat>
  <Paragraphs>716</Paragraphs>
  <Slides>56</Slides>
  <Notes>56</Notes>
  <HiddenSlides>0</HiddenSlides>
  <MMClips>0</MMClips>
  <ScaleCrop>false</ScaleCrop>
  <HeadingPairs>
    <vt:vector size="8" baseType="variant">
      <vt:variant>
        <vt:lpstr>Fonts Used</vt:lpstr>
      </vt:variant>
      <vt:variant>
        <vt:i4>7</vt:i4>
      </vt:variant>
      <vt:variant>
        <vt:lpstr>Theme</vt:lpstr>
      </vt:variant>
      <vt:variant>
        <vt:i4>8</vt:i4>
      </vt:variant>
      <vt:variant>
        <vt:lpstr>Embedded OLE Servers</vt:lpstr>
      </vt:variant>
      <vt:variant>
        <vt:i4>1</vt:i4>
      </vt:variant>
      <vt:variant>
        <vt:lpstr>Slide Titles</vt:lpstr>
      </vt:variant>
      <vt:variant>
        <vt:i4>56</vt:i4>
      </vt:variant>
    </vt:vector>
  </HeadingPairs>
  <TitlesOfParts>
    <vt:vector size="72" baseType="lpstr">
      <vt:lpstr>Arial</vt:lpstr>
      <vt:lpstr>Calibri</vt:lpstr>
      <vt:lpstr>Consolas</vt:lpstr>
      <vt:lpstr>Segoe UI</vt:lpstr>
      <vt:lpstr>Segoe UI Light</vt:lpstr>
      <vt:lpstr>Segoe UI Semilight</vt:lpstr>
      <vt:lpstr>Wingdings</vt:lpstr>
      <vt:lpstr>5-50109_Microsoft_Light_Template</vt:lpstr>
      <vt:lpstr>5-50109_Microsoft_Dark_Template</vt:lpstr>
      <vt:lpstr>FY15 Enterprise identity theme</vt:lpstr>
      <vt:lpstr>1_WHITE TEMPLATE</vt:lpstr>
      <vt:lpstr>1_FY15 Enterprise identity theme</vt:lpstr>
      <vt:lpstr>2_WHITE TEMPLATE</vt:lpstr>
      <vt:lpstr>3_WHITE TEMPLATE</vt:lpstr>
      <vt:lpstr>4_WHITE TEMPLATE</vt:lpstr>
      <vt:lpstr>think-cell Slide</vt:lpstr>
      <vt:lpstr>PowerPoint Presentation</vt:lpstr>
      <vt:lpstr>Welcome!</vt:lpstr>
      <vt:lpstr>Lab:</vt:lpstr>
      <vt:lpstr>PowerPoint Presentation</vt:lpstr>
      <vt:lpstr>PowerPoint Presentation</vt:lpstr>
      <vt:lpstr>Advanced Analytics</vt:lpstr>
      <vt:lpstr>Advanced Analytics</vt:lpstr>
      <vt:lpstr>The Team Data Science Process </vt:lpstr>
      <vt:lpstr>The Azure Platform For Advanced Analytics</vt:lpstr>
      <vt:lpstr>DevOps Processes</vt:lpstr>
      <vt:lpstr>ITIL</vt:lpstr>
      <vt:lpstr>PowerPoint Presentation</vt:lpstr>
      <vt:lpstr>PowerPoint Presentation</vt:lpstr>
      <vt:lpstr>PowerPoint Presentation</vt:lpstr>
      <vt:lpstr>PowerPoint Presentation</vt:lpstr>
      <vt:lpstr>PowerPoint Presentation</vt:lpstr>
      <vt:lpstr>Architecture Design – Telling the Story</vt:lpstr>
      <vt:lpstr>PowerPoint Presentation</vt:lpstr>
      <vt:lpstr>PowerPoint Presentation</vt:lpstr>
      <vt:lpstr>PowerPoint Presentation</vt:lpstr>
      <vt:lpstr>Document the Data - Azure Data Catalog</vt:lpstr>
      <vt:lpstr>PowerPoint Presentation</vt:lpstr>
      <vt:lpstr>Lab:</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Build Tasks</vt:lpstr>
      <vt:lpstr>VSO - Service hooks</vt:lpstr>
      <vt:lpstr>PowerPoint Presentation</vt:lpstr>
      <vt:lpstr>Lab:</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Lab:</vt:lpstr>
      <vt:lpstr>Resources for DevOps Practices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Buck Woody</dc:creator>
  <cp:keywords>Microsoft Ignite 2017</cp:keywords>
  <dc:description>Template: Mitchell Derrey, Silver Fox Productions_x000d_
Formatting: _x000d_
Audience Type:</dc:description>
  <cp:lastModifiedBy>Buck Woody</cp:lastModifiedBy>
  <cp:revision>69</cp:revision>
  <dcterms:created xsi:type="dcterms:W3CDTF">2017-08-29T11:26:03Z</dcterms:created>
  <dcterms:modified xsi:type="dcterms:W3CDTF">2017-09-01T15:11:13Z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87867195-f2b8-4ac2-b0b6-6bb73cb33afc_Enabled">
    <vt:lpwstr>True</vt:lpwstr>
  </property>
  <property fmtid="{D5CDD505-2E9C-101B-9397-08002B2CF9AE}" pid="15" name="MSIP_Label_87867195-f2b8-4ac2-b0b6-6bb73cb33afc_SiteId">
    <vt:lpwstr>72f988bf-86f1-41af-91ab-2d7cd011db47</vt:lpwstr>
  </property>
  <property fmtid="{D5CDD505-2E9C-101B-9397-08002B2CF9AE}" pid="16" name="MSIP_Label_87867195-f2b8-4ac2-b0b6-6bb73cb33afc_Ref">
    <vt:lpwstr>https://api.informationprotection.azure.com/api/72f988bf-86f1-41af-91ab-2d7cd011db47</vt:lpwstr>
  </property>
  <property fmtid="{D5CDD505-2E9C-101B-9397-08002B2CF9AE}" pid="17" name="MSIP_Label_87867195-f2b8-4ac2-b0b6-6bb73cb33afc_Owner">
    <vt:lpwstr>bwoody@microsoft.com</vt:lpwstr>
  </property>
  <property fmtid="{D5CDD505-2E9C-101B-9397-08002B2CF9AE}" pid="18" name="MSIP_Label_87867195-f2b8-4ac2-b0b6-6bb73cb33afc_SetDate">
    <vt:lpwstr>2017-08-29T07:26:29.2456511-04:00</vt:lpwstr>
  </property>
  <property fmtid="{D5CDD505-2E9C-101B-9397-08002B2CF9AE}" pid="19" name="MSIP_Label_87867195-f2b8-4ac2-b0b6-6bb73cb33afc_Name">
    <vt:lpwstr>Public</vt:lpwstr>
  </property>
  <property fmtid="{D5CDD505-2E9C-101B-9397-08002B2CF9AE}" pid="20" name="MSIP_Label_87867195-f2b8-4ac2-b0b6-6bb73cb33afc_Application">
    <vt:lpwstr>Microsoft Azure Information Protection</vt:lpwstr>
  </property>
  <property fmtid="{D5CDD505-2E9C-101B-9397-08002B2CF9AE}" pid="21" name="MSIP_Label_87867195-f2b8-4ac2-b0b6-6bb73cb33afc_Extended_MSFT_Method">
    <vt:lpwstr>Manual</vt:lpwstr>
  </property>
  <property fmtid="{D5CDD505-2E9C-101B-9397-08002B2CF9AE}" pid="22" name="Sensitivity">
    <vt:lpwstr>Public</vt:lpwstr>
  </property>
</Properties>
</file>